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57" r:id="rId5"/>
    <p:sldId id="261" r:id="rId6"/>
    <p:sldId id="258" r:id="rId7"/>
    <p:sldId id="260" r:id="rId8"/>
    <p:sldId id="262" r:id="rId9"/>
    <p:sldId id="269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3B888-AEFE-743C-A694-F7646D745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03E1DF-7E71-3BCE-A81E-E2C2FFBD3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7EB588-00E0-B9AB-4D40-A406B1CB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F0C-13C0-4108-8BD2-FE1766E6938D}" type="datetimeFigureOut">
              <a:rPr lang="ko-KR" altLang="en-US" smtClean="0"/>
              <a:t>2025-02-11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9DFE9B-1D4F-FB6D-711A-EBF0C08BA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805E57-C6E6-65BF-6CEE-24B6F6F92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72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09093-B7FB-41BD-12A3-5CF5CCC9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380E0E-D4BC-FEF6-CB8E-3C36FB4DD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1EFEE4-9833-2FAB-6596-BD601403D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F0C-13C0-4108-8BD2-FE1766E6938D}" type="datetimeFigureOut">
              <a:rPr lang="ko-KR" altLang="en-US" smtClean="0"/>
              <a:t>2025-02-11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6FC8DB-FCEB-BD68-9656-516F1EFC6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F8B883-3D91-94E2-DACE-550F0FCC0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168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12619E-6ADF-113C-8489-103407BD39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0E68C9-D1A6-38A9-022C-6C780F9034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19FDC-081A-C362-FCF3-8BFC3E0B8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F0C-13C0-4108-8BD2-FE1766E6938D}" type="datetimeFigureOut">
              <a:rPr lang="ko-KR" altLang="en-US" smtClean="0"/>
              <a:t>2025-02-11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62ABE5-A484-AECC-B409-C5F67FAE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EC0E87-F4DC-933A-B2F9-ABDA450B5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41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93A4E-4DFB-D3D0-5B88-E6121A14B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506CAE-623A-548D-967A-7CC9CE381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88E246-CCE9-4ACF-F9DD-D4325ED6C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F0C-13C0-4108-8BD2-FE1766E6938D}" type="datetimeFigureOut">
              <a:rPr lang="ko-KR" altLang="en-US" smtClean="0"/>
              <a:t>2025-02-11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63DF8-9A25-458B-81ED-4E56977C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F8E4E9-40DF-1645-1570-716386E1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36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FACAF9-C7E2-80E7-97F7-383B14409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782454-9458-58ED-64F5-0C4EABF4B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C3357-0E2A-98E9-4325-C79E00291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F0C-13C0-4108-8BD2-FE1766E6938D}" type="datetimeFigureOut">
              <a:rPr lang="ko-KR" altLang="en-US" smtClean="0"/>
              <a:t>2025-02-11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7A8EDA-C584-BD87-630C-BA02054E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3B3901-DA52-6A31-C4F3-CFCDEDF93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8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B15AB-BFEC-D105-49AE-0AF39202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BAE660-0003-5921-6161-6A6835ED4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5570FC-6BDE-CC96-D29C-200BDC52E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0F4BFA-A000-5B8C-7F8E-9A50F643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F0C-13C0-4108-8BD2-FE1766E6938D}" type="datetimeFigureOut">
              <a:rPr lang="ko-KR" altLang="en-US" smtClean="0"/>
              <a:t>2025-02-11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B51DB6-38FE-31AE-4E7D-43974D680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E6E350-F509-D3B5-0731-BC881FC7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77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EF33D-52B1-57A2-F052-9AA0B99C9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2E0A70-DB96-E099-851D-F86B3BAC4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207476-C84A-C9FA-8157-9DBEDF4C1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BE7865-9FDB-5722-CFB7-F30020683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1F51CD-C705-6B40-9F25-35B733811B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6FE4CE-1E95-42F5-9A40-03B0BE819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F0C-13C0-4108-8BD2-FE1766E6938D}" type="datetimeFigureOut">
              <a:rPr lang="ko-KR" altLang="en-US" smtClean="0"/>
              <a:t>2025-02-11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8A8418-3361-0607-3EB6-2DEA876A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CEFF61-D0E6-2786-E30D-A80C38A1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764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6C6BE-E700-90F1-FE3C-1D999CC6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07F3DF-B5F0-0CD9-3C81-3ACF0827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F0C-13C0-4108-8BD2-FE1766E6938D}" type="datetimeFigureOut">
              <a:rPr lang="ko-KR" altLang="en-US" smtClean="0"/>
              <a:t>2025-02-11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CC6853-F549-E8DF-59B5-19EA5F7E9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9E0745-3842-C21B-FEA6-02C02A7F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17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B8ECA1-A498-BDE0-CD24-F42F8DF45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F0C-13C0-4108-8BD2-FE1766E6938D}" type="datetimeFigureOut">
              <a:rPr lang="ko-KR" altLang="en-US" smtClean="0"/>
              <a:t>2025-02-11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65EF90-D775-0A3A-CB74-42A32D0CC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EF1E27-1D3C-8ED0-E73F-40595368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4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567FA-C099-6F4B-E3CF-A238F04CB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6B94D-9743-4C1A-FA84-4BC6207FF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8FC7D3-E76B-6572-046D-BF56D01DF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58E9F5-D723-36A5-EBB8-C5BD68DA4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F0C-13C0-4108-8BD2-FE1766E6938D}" type="datetimeFigureOut">
              <a:rPr lang="ko-KR" altLang="en-US" smtClean="0"/>
              <a:t>2025-02-11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715A61-0CAF-85B4-6B50-32354E1D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6DDDDC-E8FE-54D9-0471-4C110EFB0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01B40-C15D-7109-7A41-1888E704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16A64B-1B07-D9FB-8228-3621EEBC93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E14C41-79AC-43AB-67B7-C1A462183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0FEB1-A3D6-1448-9F6A-FAD053DD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F0C-13C0-4108-8BD2-FE1766E6938D}" type="datetimeFigureOut">
              <a:rPr lang="ko-KR" altLang="en-US" smtClean="0"/>
              <a:t>2025-02-11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E2FE47-A1C1-A432-2D6B-AFBC374E9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EF62B2-52D4-873F-0F3F-033B0AE8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470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722D45-BAAA-A1AD-F330-B89EBAB7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55" y="209400"/>
            <a:ext cx="11220090" cy="47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864B18-7178-B449-1ECC-7430A39A2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955" y="806254"/>
            <a:ext cx="11220090" cy="5370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53D178-039A-F152-B230-EA39788673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0C0F0C-13C0-4108-8BD2-FE1766E6938D}" type="datetimeFigureOut">
              <a:rPr lang="ko-KR" altLang="en-US" smtClean="0"/>
              <a:t>2025-02-11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E9DBEB-6211-5072-966C-3A6626943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BFCAE4-77DA-3FE8-9291-152AF1146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62A925-6AAA-043D-FF43-0F5058EDBE76}"/>
              </a:ext>
            </a:extLst>
          </p:cNvPr>
          <p:cNvCxnSpPr/>
          <p:nvPr/>
        </p:nvCxnSpPr>
        <p:spPr>
          <a:xfrm>
            <a:off x="0" y="743645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96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ezyhTAEyH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snPzNmcbCCQ" TargetMode="External"/><Relationship Id="rId4" Type="http://schemas.openxmlformats.org/officeDocument/2006/relationships/hyperlink" Target="https://alida.tistory.com/44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darkpgmr.tistory.com/14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965987-8322-4052-B2FF-BC0CC6D97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08" y="1223553"/>
            <a:ext cx="3982342" cy="53514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93C0A07-324A-45DD-AAB4-68F2C843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LOAM: Lidar Odometry and Mapping in Real-time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0D0B9-C695-43A7-88F0-090E77FDE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55" y="806254"/>
            <a:ext cx="11220090" cy="5370709"/>
          </a:xfrm>
        </p:spPr>
        <p:txBody>
          <a:bodyPr>
            <a:noAutofit/>
          </a:bodyPr>
          <a:lstStyle/>
          <a:p>
            <a:r>
              <a:rPr lang="en-US" altLang="ko-KR" dirty="0"/>
              <a:t>Zhang, Ji, and Sanjiv Singh. "LOAM: Lidar odometry and mapping in real-time." </a:t>
            </a:r>
            <a:br>
              <a:rPr lang="en-US" altLang="ko-KR" dirty="0"/>
            </a:br>
            <a:r>
              <a:rPr lang="en-US" altLang="ko-KR" i="1" dirty="0"/>
              <a:t>Robotics: Science and systems</a:t>
            </a:r>
            <a:r>
              <a:rPr lang="en-US" altLang="ko-KR" dirty="0"/>
              <a:t>. Vol. 2. No. 9. 2014.</a:t>
            </a:r>
          </a:p>
          <a:p>
            <a:endParaRPr lang="en-US" altLang="ko-KR" dirty="0"/>
          </a:p>
          <a:p>
            <a:r>
              <a:rPr lang="en-US" altLang="ko-KR" b="1" dirty="0"/>
              <a:t>IMU</a:t>
            </a:r>
            <a:r>
              <a:rPr lang="ko-KR" altLang="en-US" b="1" dirty="0"/>
              <a:t>나 </a:t>
            </a:r>
            <a:r>
              <a:rPr lang="en-US" altLang="ko-KR" b="1" dirty="0"/>
              <a:t>GPU </a:t>
            </a:r>
            <a:r>
              <a:rPr lang="ko-KR" altLang="en-US" b="1" dirty="0"/>
              <a:t>없이 </a:t>
            </a:r>
            <a:r>
              <a:rPr lang="en-US" altLang="ko-KR" b="1" dirty="0"/>
              <a:t>LiDAR</a:t>
            </a:r>
            <a:r>
              <a:rPr lang="ko-KR" altLang="en-US" b="1" dirty="0"/>
              <a:t>만으로 </a:t>
            </a:r>
            <a:r>
              <a:rPr lang="en-US" altLang="ko-KR" b="1" dirty="0"/>
              <a:t>Real-time</a:t>
            </a:r>
            <a:r>
              <a:rPr lang="ko-KR" altLang="en-US" b="1" dirty="0"/>
              <a:t> </a:t>
            </a:r>
            <a:r>
              <a:rPr lang="en-US" altLang="ko-KR" b="1" dirty="0"/>
              <a:t>6-DOF Odometry</a:t>
            </a:r>
            <a:r>
              <a:rPr lang="ko-KR" altLang="en-US" b="1" dirty="0"/>
              <a:t>의 추정을 통해</a:t>
            </a:r>
            <a:r>
              <a:rPr lang="en-US" altLang="ko-KR" b="1" dirty="0"/>
              <a:t>, </a:t>
            </a:r>
            <a:br>
              <a:rPr lang="en-US" altLang="ko-KR" b="1" dirty="0"/>
            </a:br>
            <a:r>
              <a:rPr lang="en-US" altLang="ko-KR" b="1" dirty="0"/>
              <a:t>Drift</a:t>
            </a:r>
            <a:r>
              <a:rPr lang="ko-KR" altLang="en-US" b="1" dirty="0"/>
              <a:t>를 최소화한 </a:t>
            </a:r>
            <a:r>
              <a:rPr lang="en-US" altLang="ko-KR" b="1" dirty="0"/>
              <a:t>3D Mapping</a:t>
            </a:r>
            <a:r>
              <a:rPr lang="ko-KR" altLang="en-US" b="1" dirty="0"/>
              <a:t>을 구현 하는 것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Point</a:t>
            </a:r>
          </a:p>
          <a:p>
            <a:pPr marL="457200" lvl="1" indent="0">
              <a:buNone/>
            </a:pPr>
            <a:r>
              <a:rPr lang="en-US" altLang="ko-KR" dirty="0"/>
              <a:t>1)  LiDAR</a:t>
            </a:r>
            <a:r>
              <a:rPr lang="ko-KR" altLang="en-US" dirty="0"/>
              <a:t>의 </a:t>
            </a:r>
            <a:r>
              <a:rPr lang="en-US" altLang="ko-KR" dirty="0"/>
              <a:t>Feature Extraction </a:t>
            </a:r>
            <a:r>
              <a:rPr lang="ko-KR" altLang="en-US" dirty="0"/>
              <a:t>과 </a:t>
            </a:r>
            <a:r>
              <a:rPr lang="en-US" altLang="ko-KR" dirty="0"/>
              <a:t>Registration</a:t>
            </a:r>
          </a:p>
          <a:p>
            <a:pPr marL="457200" lvl="1" indent="0">
              <a:buNone/>
            </a:pPr>
            <a:r>
              <a:rPr lang="en-US" altLang="ko-KR" dirty="0"/>
              <a:t>2)  Motion</a:t>
            </a:r>
            <a:r>
              <a:rPr lang="ko-KR" altLang="en-US" dirty="0"/>
              <a:t> </a:t>
            </a:r>
            <a:r>
              <a:rPr lang="en-US" altLang="ko-KR" dirty="0"/>
              <a:t>Estimation</a:t>
            </a:r>
          </a:p>
          <a:p>
            <a:pPr marL="457200" lvl="1" indent="0">
              <a:buNone/>
            </a:pPr>
            <a:r>
              <a:rPr lang="en-US" altLang="ko-KR" dirty="0"/>
              <a:t>3)  Mapping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775692-CD95-4ED1-ABBB-408BC90463FB}"/>
              </a:ext>
            </a:extLst>
          </p:cNvPr>
          <p:cNvSpPr/>
          <p:nvPr/>
        </p:nvSpPr>
        <p:spPr>
          <a:xfrm>
            <a:off x="485955" y="4243494"/>
            <a:ext cx="5041893" cy="247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</a:rPr>
              <a:t>Useful Refence</a:t>
            </a:r>
          </a:p>
          <a:p>
            <a:pPr marL="352425" lvl="1" indent="-171450">
              <a:lnSpc>
                <a:spcPct val="110000"/>
              </a:lnSpc>
              <a:spcBef>
                <a:spcPts val="1000"/>
              </a:spcBef>
              <a:buFontTx/>
              <a:buChar char="-"/>
            </a:pPr>
            <a:r>
              <a:rPr lang="en-US" altLang="ko-KR" sz="1200" dirty="0">
                <a:solidFill>
                  <a:prstClr val="black"/>
                </a:solidFill>
              </a:rPr>
              <a:t>LOAM: Lidar Odometry and Mapping in Real-time</a:t>
            </a:r>
            <a:br>
              <a:rPr lang="en-US" altLang="ko-KR" sz="1200" dirty="0">
                <a:solidFill>
                  <a:prstClr val="black"/>
                </a:solidFill>
              </a:rPr>
            </a:br>
            <a:r>
              <a:rPr lang="en-US" altLang="ko-KR" sz="1200" dirty="0">
                <a:solidFill>
                  <a:prstClr val="black"/>
                </a:solidFill>
                <a:hlinkClick r:id="rId3"/>
              </a:rPr>
              <a:t>https://www.youtube.com/watch?v=8ezyhTAEyHs</a:t>
            </a:r>
            <a:br>
              <a:rPr lang="en-US" altLang="ko-KR" sz="1200" dirty="0">
                <a:solidFill>
                  <a:prstClr val="black"/>
                </a:solidFill>
              </a:rPr>
            </a:br>
            <a:endParaRPr lang="en-US" altLang="ko-KR" sz="1200" dirty="0">
              <a:solidFill>
                <a:prstClr val="black"/>
              </a:solidFill>
            </a:endParaRPr>
          </a:p>
          <a:p>
            <a:pPr marL="352425" lvl="1" indent="-171450">
              <a:lnSpc>
                <a:spcPct val="110000"/>
              </a:lnSpc>
              <a:spcBef>
                <a:spcPts val="1000"/>
              </a:spcBef>
              <a:buFontTx/>
              <a:buChar char="-"/>
            </a:pPr>
            <a:r>
              <a:rPr lang="en-US" altLang="ko-KR" sz="1200" dirty="0">
                <a:solidFill>
                  <a:prstClr val="black"/>
                </a:solidFill>
              </a:rPr>
              <a:t>ALIDA </a:t>
            </a:r>
            <a:r>
              <a:rPr lang="en-US" altLang="ko-KR" sz="1200" dirty="0">
                <a:solidFill>
                  <a:prstClr val="black"/>
                </a:solidFill>
                <a:hlinkClick r:id="rId4"/>
              </a:rPr>
              <a:t>https://alida.tistory.com/44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marL="352425" lvl="1" indent="-171450">
              <a:lnSpc>
                <a:spcPct val="110000"/>
              </a:lnSpc>
              <a:spcBef>
                <a:spcPts val="1000"/>
              </a:spcBef>
              <a:buFontTx/>
              <a:buChar char="-"/>
            </a:pPr>
            <a:r>
              <a:rPr lang="en-US" altLang="ko-KR" sz="1200" dirty="0">
                <a:solidFill>
                  <a:prstClr val="black"/>
                </a:solidFill>
              </a:rPr>
              <a:t>Spatial AI KR </a:t>
            </a:r>
            <a:r>
              <a:rPr lang="en-US" altLang="ko-KR" sz="1200" dirty="0">
                <a:solidFill>
                  <a:prstClr val="black"/>
                </a:solidFill>
                <a:hlinkClick r:id="rId5"/>
              </a:rPr>
              <a:t>https://www.youtube.com/watch?v=snPzNmcbCCQ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marL="180975" lvl="1">
              <a:lnSpc>
                <a:spcPct val="110000"/>
              </a:lnSpc>
              <a:spcBef>
                <a:spcPts val="1000"/>
              </a:spcBef>
            </a:pPr>
            <a:endParaRPr lang="en-US" altLang="ko-KR" sz="1200" dirty="0">
              <a:solidFill>
                <a:prstClr val="black"/>
              </a:solidFill>
            </a:endParaRPr>
          </a:p>
          <a:p>
            <a:pPr lvl="1">
              <a:lnSpc>
                <a:spcPct val="110000"/>
              </a:lnSpc>
              <a:spcBef>
                <a:spcPts val="1000"/>
              </a:spcBef>
            </a:pPr>
            <a:endParaRPr lang="en-US" altLang="ko-K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602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FB3F2-EC43-422C-B7CD-DB2B69D7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LiDAR Odometry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67B3C-BCC5-4808-99EA-9A8BFD00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55" y="806254"/>
            <a:ext cx="11220090" cy="346271"/>
          </a:xfrm>
        </p:spPr>
        <p:txBody>
          <a:bodyPr/>
          <a:lstStyle/>
          <a:p>
            <a:r>
              <a:rPr lang="en-US" altLang="ko-KR" dirty="0"/>
              <a:t>Algorithm summary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E3B2DA-57C6-4D78-BE1E-07AEA7FA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635" y="806254"/>
            <a:ext cx="4652101" cy="59362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3ACFB1F-2758-44C2-B9BC-089280D51181}"/>
              </a:ext>
            </a:extLst>
          </p:cNvPr>
          <p:cNvSpPr/>
          <p:nvPr/>
        </p:nvSpPr>
        <p:spPr>
          <a:xfrm>
            <a:off x="2833489" y="1790003"/>
            <a:ext cx="118814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스캔 </a:t>
            </a:r>
            <a:r>
              <a:rPr lang="ko-KR" altLang="en-US" sz="900" dirty="0" err="1">
                <a:solidFill>
                  <a:srgbClr val="FF0000"/>
                </a:solidFill>
              </a:rPr>
              <a:t>시작시</a:t>
            </a:r>
            <a:r>
              <a:rPr lang="ko-KR" altLang="en-US" sz="900" dirty="0">
                <a:solidFill>
                  <a:srgbClr val="FF0000"/>
                </a:solidFill>
              </a:rPr>
              <a:t> 초기화</a:t>
            </a:r>
            <a:endParaRPr lang="ko-KR" altLang="en-US" sz="9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B54054-EF65-4170-87B6-A32360B9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39" y="1295037"/>
            <a:ext cx="3600313" cy="13436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D5A4C3F-A1D9-47F9-8C72-5041DEDF5F1F}"/>
              </a:ext>
            </a:extLst>
          </p:cNvPr>
          <p:cNvSpPr/>
          <p:nvPr/>
        </p:nvSpPr>
        <p:spPr>
          <a:xfrm>
            <a:off x="2833489" y="2234140"/>
            <a:ext cx="11913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Edge</a:t>
            </a:r>
            <a:r>
              <a:rPr lang="ko-KR" altLang="en-US" sz="900" dirty="0">
                <a:solidFill>
                  <a:srgbClr val="FF0000"/>
                </a:solidFill>
              </a:rPr>
              <a:t>와 </a:t>
            </a:r>
            <a:r>
              <a:rPr lang="en-US" altLang="ko-KR" sz="900" dirty="0">
                <a:solidFill>
                  <a:srgbClr val="FF0000"/>
                </a:solidFill>
              </a:rPr>
              <a:t>Planar </a:t>
            </a:r>
            <a:r>
              <a:rPr lang="ko-KR" altLang="en-US" sz="900" dirty="0">
                <a:solidFill>
                  <a:srgbClr val="FF0000"/>
                </a:solidFill>
              </a:rPr>
              <a:t>추출</a:t>
            </a:r>
            <a:endParaRPr lang="ko-KR" altLang="en-US" sz="9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E5E987-5B30-4921-BDDF-05BC90F34D93}"/>
              </a:ext>
            </a:extLst>
          </p:cNvPr>
          <p:cNvSpPr/>
          <p:nvPr/>
        </p:nvSpPr>
        <p:spPr>
          <a:xfrm>
            <a:off x="2833489" y="2871618"/>
            <a:ext cx="12105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Edge </a:t>
            </a:r>
            <a:r>
              <a:rPr lang="ko-KR" altLang="en-US" sz="900" dirty="0">
                <a:solidFill>
                  <a:srgbClr val="FF0000"/>
                </a:solidFill>
              </a:rPr>
              <a:t>정합 후</a:t>
            </a:r>
            <a:r>
              <a:rPr lang="en-US" altLang="ko-KR" sz="900" dirty="0">
                <a:solidFill>
                  <a:srgbClr val="FF0000"/>
                </a:solidFill>
              </a:rPr>
              <a:t>, Stack</a:t>
            </a:r>
            <a:endParaRPr lang="ko-KR" altLang="en-US" sz="9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B954E7-847A-4F45-A55A-956F043D30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56" b="11830"/>
          <a:stretch/>
        </p:blipFill>
        <p:spPr>
          <a:xfrm>
            <a:off x="332437" y="2871618"/>
            <a:ext cx="2436890" cy="2215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4684FB-BCFD-4D76-B812-C07AA72F1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50" y="3808466"/>
            <a:ext cx="2597777" cy="24342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C3CE2E-30C6-4615-962C-C033F6D3B47C}"/>
              </a:ext>
            </a:extLst>
          </p:cNvPr>
          <p:cNvSpPr/>
          <p:nvPr/>
        </p:nvSpPr>
        <p:spPr>
          <a:xfrm>
            <a:off x="2833489" y="3640135"/>
            <a:ext cx="127150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Planar </a:t>
            </a:r>
            <a:r>
              <a:rPr lang="ko-KR" altLang="en-US" sz="900" dirty="0">
                <a:solidFill>
                  <a:srgbClr val="FF0000"/>
                </a:solidFill>
              </a:rPr>
              <a:t>정합 후</a:t>
            </a:r>
            <a:r>
              <a:rPr lang="en-US" altLang="ko-KR" sz="900" dirty="0">
                <a:solidFill>
                  <a:srgbClr val="FF0000"/>
                </a:solidFill>
              </a:rPr>
              <a:t>, Stack</a:t>
            </a:r>
            <a:endParaRPr lang="ko-KR" altLang="en-US" sz="9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7369A4-9FCE-4A2F-9463-66CCC667B0BC}"/>
              </a:ext>
            </a:extLst>
          </p:cNvPr>
          <p:cNvSpPr/>
          <p:nvPr/>
        </p:nvSpPr>
        <p:spPr>
          <a:xfrm>
            <a:off x="2833489" y="4277613"/>
            <a:ext cx="878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Outlier </a:t>
            </a:r>
            <a:r>
              <a:rPr lang="ko-KR" altLang="en-US" sz="900" dirty="0">
                <a:solidFill>
                  <a:srgbClr val="FF0000"/>
                </a:solidFill>
              </a:rPr>
              <a:t>제거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</a:p>
          <a:p>
            <a:r>
              <a:rPr lang="ko-KR" altLang="en-US" sz="900" dirty="0">
                <a:solidFill>
                  <a:srgbClr val="FF0000"/>
                </a:solidFill>
              </a:rPr>
              <a:t>최적화 진행</a:t>
            </a:r>
            <a:endParaRPr lang="ko-KR" altLang="en-US" sz="9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54896C-3AFE-4822-9160-C79B4EBCBDC0}"/>
              </a:ext>
            </a:extLst>
          </p:cNvPr>
          <p:cNvSpPr/>
          <p:nvPr/>
        </p:nvSpPr>
        <p:spPr>
          <a:xfrm>
            <a:off x="2833489" y="5313933"/>
            <a:ext cx="98135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>
                <a:solidFill>
                  <a:srgbClr val="FF0000"/>
                </a:solidFill>
              </a:rPr>
              <a:t>Projection </a:t>
            </a:r>
            <a:r>
              <a:rPr lang="ko-KR" altLang="en-US" sz="900" dirty="0">
                <a:solidFill>
                  <a:srgbClr val="FF0000"/>
                </a:solidFill>
              </a:rPr>
              <a:t>수행</a:t>
            </a:r>
            <a:endParaRPr lang="ko-KR" altLang="en-US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E3E17E-0ACB-440B-8686-B2F32FD706AD}"/>
              </a:ext>
            </a:extLst>
          </p:cNvPr>
          <p:cNvSpPr/>
          <p:nvPr/>
        </p:nvSpPr>
        <p:spPr>
          <a:xfrm>
            <a:off x="2833489" y="6089911"/>
            <a:ext cx="133722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LiDAR Odometry </a:t>
            </a:r>
            <a:r>
              <a:rPr lang="ko-KR" altLang="en-US" sz="900" dirty="0">
                <a:solidFill>
                  <a:srgbClr val="FF0000"/>
                </a:solidFill>
              </a:rPr>
              <a:t>출력</a:t>
            </a:r>
            <a:endParaRPr lang="ko-KR" altLang="en-US" sz="9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34390C-9250-4EAE-A685-F215759E0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6204" y="3743233"/>
            <a:ext cx="2343019" cy="7447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BD3D590-95D6-4362-A89E-A92FEF33C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1016" y="4609824"/>
            <a:ext cx="2010056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11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FB3F2-EC43-422C-B7CD-DB2B69D7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LiDAR Mapping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67B3C-BCC5-4808-99EA-9A8BFD00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55" y="806254"/>
            <a:ext cx="11220090" cy="346271"/>
          </a:xfrm>
        </p:spPr>
        <p:txBody>
          <a:bodyPr/>
          <a:lstStyle/>
          <a:p>
            <a:r>
              <a:rPr lang="en-US" altLang="ko-KR" dirty="0"/>
              <a:t>Mapping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18F51E-E863-404A-8FB3-C92BC7DF6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19" y="3727296"/>
            <a:ext cx="8335538" cy="3048425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984E4E36-6B32-4B10-8538-D7CDF192C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900" y="1152525"/>
            <a:ext cx="9537700" cy="199561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87313" indent="-87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200" dirty="0" err="1"/>
              <a:t>LiDAR</a:t>
            </a:r>
            <a:r>
              <a:rPr lang="ko-KR" altLang="ko-KR" sz="1200" dirty="0"/>
              <a:t> </a:t>
            </a:r>
            <a:r>
              <a:rPr lang="en-US" altLang="ko-KR" sz="1200" dirty="0"/>
              <a:t>Odometry</a:t>
            </a:r>
            <a:r>
              <a:rPr lang="ko-KR" altLang="en-US" sz="1200" dirty="0"/>
              <a:t>에서</a:t>
            </a:r>
            <a:r>
              <a:rPr lang="ko-KR" altLang="ko-KR" sz="1200" dirty="0"/>
              <a:t> 생성된 </a:t>
            </a:r>
            <a:r>
              <a:rPr lang="en-US" altLang="ko-KR" sz="1200" dirty="0"/>
              <a:t>Point Cloud</a:t>
            </a:r>
            <a:r>
              <a:rPr lang="ko-KR" altLang="ko-KR" sz="1200" dirty="0"/>
              <a:t> 및 </a:t>
            </a:r>
            <a:r>
              <a:rPr lang="en-US" altLang="ko-KR" sz="1200" dirty="0"/>
              <a:t>Translation</a:t>
            </a:r>
            <a:r>
              <a:rPr lang="ko-KR" altLang="ko-KR" sz="1200" dirty="0"/>
              <a:t>을 </a:t>
            </a:r>
            <a:r>
              <a:rPr lang="en-US" altLang="ko-KR" sz="1200" dirty="0"/>
              <a:t>World </a:t>
            </a:r>
            <a:r>
              <a:rPr lang="en-US" altLang="ko-KR" sz="1200" dirty="0" err="1"/>
              <a:t>coordianate</a:t>
            </a:r>
            <a:r>
              <a:rPr lang="ko-KR" altLang="ko-KR" sz="1200" dirty="0"/>
              <a:t>로 정합</a:t>
            </a:r>
          </a:p>
          <a:p>
            <a:pPr marL="87313" indent="-87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Feature</a:t>
            </a:r>
            <a:r>
              <a:rPr lang="ko-KR" altLang="en-US" sz="1200" dirty="0"/>
              <a:t>를 이용하여 </a:t>
            </a:r>
            <a:r>
              <a:rPr lang="ko-KR" altLang="ko-KR" sz="1200" dirty="0"/>
              <a:t>정합</a:t>
            </a:r>
          </a:p>
          <a:p>
            <a:pPr marL="87313" indent="-87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Covariance</a:t>
            </a:r>
            <a:r>
              <a:rPr lang="ko-KR" altLang="en-US" sz="1200" dirty="0"/>
              <a:t>를</a:t>
            </a:r>
            <a:r>
              <a:rPr lang="ko-KR" altLang="ko-KR" sz="1200" dirty="0"/>
              <a:t> 이용하여 </a:t>
            </a:r>
            <a:r>
              <a:rPr lang="ko-KR" altLang="ko-KR" sz="1200" dirty="0" err="1"/>
              <a:t>Edge</a:t>
            </a:r>
            <a:r>
              <a:rPr lang="ko-KR" altLang="ko-KR" sz="1200" dirty="0"/>
              <a:t> 및 </a:t>
            </a:r>
            <a:r>
              <a:rPr lang="ko-KR" altLang="ko-KR" sz="1200" dirty="0" err="1"/>
              <a:t>Planar</a:t>
            </a:r>
            <a:r>
              <a:rPr lang="ko-KR" altLang="ko-KR" sz="1200" dirty="0"/>
              <a:t> </a:t>
            </a:r>
            <a:r>
              <a:rPr lang="ko-KR" altLang="en-US" sz="1200" dirty="0"/>
              <a:t>정합 방향 결정</a:t>
            </a:r>
            <a:endParaRPr lang="ko-KR" altLang="ko-KR" sz="1200" dirty="0"/>
          </a:p>
          <a:p>
            <a:pPr marL="87313" indent="-87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Non-linear</a:t>
            </a:r>
            <a:r>
              <a:rPr lang="ko-KR" altLang="ko-KR" sz="1200" dirty="0"/>
              <a:t> 최적화를 수행하여 </a:t>
            </a:r>
            <a:r>
              <a:rPr lang="ko-KR" altLang="ko-KR" sz="1200" dirty="0" err="1"/>
              <a:t>LiDAR의</a:t>
            </a:r>
            <a:r>
              <a:rPr lang="ko-KR" altLang="ko-KR" sz="1200" dirty="0"/>
              <a:t> 위치를 보정</a:t>
            </a:r>
          </a:p>
          <a:p>
            <a:pPr marL="87313" indent="-87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200" dirty="0" err="1"/>
              <a:t>Voxel</a:t>
            </a:r>
            <a:r>
              <a:rPr lang="ko-KR" altLang="ko-KR" sz="1200" dirty="0"/>
              <a:t> </a:t>
            </a:r>
            <a:r>
              <a:rPr lang="ko-KR" altLang="ko-KR" sz="1200" dirty="0" err="1"/>
              <a:t>Grid</a:t>
            </a:r>
            <a:r>
              <a:rPr lang="ko-KR" altLang="ko-KR" sz="1200" dirty="0"/>
              <a:t> </a:t>
            </a:r>
            <a:r>
              <a:rPr lang="ko-KR" altLang="ko-KR" sz="1200" dirty="0" err="1"/>
              <a:t>Filter를</a:t>
            </a:r>
            <a:r>
              <a:rPr lang="ko-KR" altLang="ko-KR" sz="1200" dirty="0"/>
              <a:t> 사용하여 </a:t>
            </a:r>
            <a:r>
              <a:rPr lang="ko-KR" altLang="ko-KR" sz="1200" dirty="0" err="1"/>
              <a:t>맵을</a:t>
            </a:r>
            <a:r>
              <a:rPr lang="ko-KR" altLang="ko-KR" sz="1200" dirty="0"/>
              <a:t> 정리하고 데이터 크기를 줄임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ko-KR" sz="1200" dirty="0"/>
          </a:p>
          <a:p>
            <a:pPr marL="87313" indent="-87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Odometry</a:t>
            </a:r>
            <a:r>
              <a:rPr lang="ko-KR" altLang="ko-KR" sz="1200" dirty="0"/>
              <a:t> 매핑의 포즈 변환을 결합하여 최종 </a:t>
            </a:r>
            <a:r>
              <a:rPr lang="ko-KR" altLang="ko-KR" sz="1200" dirty="0" err="1"/>
              <a:t>LiDAR</a:t>
            </a:r>
            <a:r>
              <a:rPr lang="ko-KR" altLang="ko-KR" sz="1200" dirty="0"/>
              <a:t> 위치를 계산 (10Hz 업데이트)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998BD6-A3D1-45C5-84DA-CA958EC7A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674" y="3794378"/>
            <a:ext cx="5273371" cy="120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31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A33B4-8F54-4723-A992-654992517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28FE88-64EE-47FC-B5F9-B6C6DF3A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57" y="855349"/>
            <a:ext cx="6028343" cy="31167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8A6076-7EB9-43C8-9CDB-6A15F43D7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49"/>
          <a:stretch/>
        </p:blipFill>
        <p:spPr>
          <a:xfrm>
            <a:off x="429063" y="4146400"/>
            <a:ext cx="5711929" cy="1473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6BAB96-D314-4F19-B00C-563D54FF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288" y="3895758"/>
            <a:ext cx="4481988" cy="172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28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47B74-7160-4D13-B319-55DF2F00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After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865750-D66C-487E-A60F-DF8BE3D2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이후 </a:t>
            </a:r>
            <a:r>
              <a:rPr lang="en-US" altLang="ko-KR" dirty="0"/>
              <a:t>Loop Closure </a:t>
            </a:r>
            <a:r>
              <a:rPr lang="ko-KR" altLang="en-US" dirty="0"/>
              <a:t>가 반영되고</a:t>
            </a:r>
            <a:r>
              <a:rPr lang="en-US" altLang="ko-KR" dirty="0"/>
              <a:t>, IMU</a:t>
            </a:r>
            <a:r>
              <a:rPr lang="ko-KR" altLang="en-US" dirty="0"/>
              <a:t>가 </a:t>
            </a:r>
            <a:r>
              <a:rPr lang="en-US" altLang="ko-KR" dirty="0"/>
              <a:t>Fusion </a:t>
            </a:r>
            <a:r>
              <a:rPr lang="ko-KR" altLang="en-US" dirty="0"/>
              <a:t>이 </a:t>
            </a:r>
            <a:r>
              <a:rPr lang="ko-KR" altLang="en-US" dirty="0" err="1"/>
              <a:t>되는등</a:t>
            </a:r>
            <a:r>
              <a:rPr lang="ko-KR" altLang="en-US" dirty="0"/>
              <a:t> 알고리즘의 개선이 많이 이루어짐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Feature </a:t>
            </a:r>
            <a:r>
              <a:rPr lang="ko-KR" altLang="en-US" dirty="0"/>
              <a:t>를 추출하는 알고리즘에 있어</a:t>
            </a:r>
            <a:r>
              <a:rPr lang="en-US" altLang="ko-KR" dirty="0"/>
              <a:t>, </a:t>
            </a:r>
            <a:r>
              <a:rPr lang="ko-KR" altLang="en-US" dirty="0"/>
              <a:t>여러가지 예외조건</a:t>
            </a:r>
            <a:r>
              <a:rPr lang="en-US" altLang="ko-KR" dirty="0"/>
              <a:t>(Exceptions)</a:t>
            </a:r>
            <a:r>
              <a:rPr lang="ko-KR" altLang="en-US" dirty="0"/>
              <a:t>들이 발생하고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Ego-motion</a:t>
            </a:r>
            <a:r>
              <a:rPr lang="ko-KR" altLang="en-US" dirty="0"/>
              <a:t>의 과정에 있어 </a:t>
            </a:r>
            <a:r>
              <a:rPr lang="en-US" altLang="ko-KR" dirty="0"/>
              <a:t>Computing power(LM </a:t>
            </a:r>
            <a:r>
              <a:rPr lang="ko-KR" altLang="en-US" dirty="0"/>
              <a:t>알고리즘의 연산</a:t>
            </a:r>
            <a:r>
              <a:rPr lang="en-US" altLang="ko-KR" dirty="0"/>
              <a:t>)</a:t>
            </a:r>
            <a:r>
              <a:rPr lang="ko-KR" altLang="en-US" dirty="0"/>
              <a:t>가 소요되는데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이 부분에 대해 </a:t>
            </a:r>
            <a:r>
              <a:rPr lang="en-US" altLang="ko-KR" dirty="0"/>
              <a:t>AI</a:t>
            </a:r>
            <a:r>
              <a:rPr lang="ko-KR" altLang="en-US" dirty="0"/>
              <a:t>가 기여할 부분이 있겠는가</a:t>
            </a:r>
            <a:r>
              <a:rPr lang="en-US" altLang="ko-KR" dirty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3217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90D2B-721E-488D-8345-BB14527F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DCF04C-6B03-4106-AF94-614CCBDD5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LiDAR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242B9F-71ED-4245-8BE1-28ADA49FD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97" y="1710273"/>
            <a:ext cx="4786337" cy="1322688"/>
          </a:xfrm>
          <a:prstGeom prst="rect">
            <a:avLst/>
          </a:prstGeom>
        </p:spPr>
      </p:pic>
      <p:sp>
        <p:nvSpPr>
          <p:cNvPr id="6" name="AutoShape 4" descr="OLEI LR-16F 3D LiDAR Sensor Communication Data Protocol User Manual">
            <a:extLst>
              <a:ext uri="{FF2B5EF4-FFF2-40B4-BE49-F238E27FC236}">
                <a16:creationId xmlns:a16="http://schemas.microsoft.com/office/drawing/2014/main" id="{A465B576-2D47-4A04-A104-0565655271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6DBAFA-2BF2-4B14-A738-A2CFCF963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9" y="3756913"/>
            <a:ext cx="6367035" cy="2420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6CD73B-65A0-46D7-B291-BB3F069C0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960" y="4153796"/>
            <a:ext cx="4891085" cy="2282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127F5E-DDDD-4E19-BE07-2875E944A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494" y="1065974"/>
            <a:ext cx="5208969" cy="256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38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A81195-7EF3-4005-8615-DF1DB2767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75" y="1136002"/>
            <a:ext cx="6775450" cy="485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61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1F6179-F89B-43BE-8B31-2CA6A7BF4AC6}"/>
              </a:ext>
            </a:extLst>
          </p:cNvPr>
          <p:cNvSpPr/>
          <p:nvPr/>
        </p:nvSpPr>
        <p:spPr>
          <a:xfrm>
            <a:off x="5993378" y="3883893"/>
            <a:ext cx="5846016" cy="21740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954F46-1E9E-4F90-9ECC-2B28FAA8D6CA}"/>
              </a:ext>
            </a:extLst>
          </p:cNvPr>
          <p:cNvSpPr/>
          <p:nvPr/>
        </p:nvSpPr>
        <p:spPr>
          <a:xfrm>
            <a:off x="247649" y="3924300"/>
            <a:ext cx="5286375" cy="2133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290D2B-721E-488D-8345-BB14527F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DCF04C-6B03-4106-AF94-614CCBDD5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55" y="3732489"/>
            <a:ext cx="760897" cy="284754"/>
          </a:xfrm>
          <a:solidFill>
            <a:schemeClr val="bg1"/>
          </a:solidFill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b="1" dirty="0"/>
              <a:t>As-Is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E7F338-33E2-4C85-8CCC-F642F9EEA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549" y="972600"/>
            <a:ext cx="5423845" cy="2531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5E3758-F35F-4DC7-B8D6-D1C38BCF78DF}"/>
              </a:ext>
            </a:extLst>
          </p:cNvPr>
          <p:cNvSpPr txBox="1"/>
          <p:nvPr/>
        </p:nvSpPr>
        <p:spPr>
          <a:xfrm>
            <a:off x="485955" y="1541090"/>
            <a:ext cx="1638302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Odometry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4FE2E-B1A2-4167-8F29-C51A6E0C7E34}"/>
              </a:ext>
            </a:extLst>
          </p:cNvPr>
          <p:cNvSpPr txBox="1"/>
          <p:nvPr/>
        </p:nvSpPr>
        <p:spPr>
          <a:xfrm>
            <a:off x="2661726" y="1541090"/>
            <a:ext cx="1638302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Local Map</a:t>
            </a:r>
            <a:endParaRPr lang="ko-KR" altLang="en-US" dirty="0"/>
          </a:p>
        </p:txBody>
      </p:sp>
      <p:sp>
        <p:nvSpPr>
          <p:cNvPr id="12" name="십자형 11">
            <a:extLst>
              <a:ext uri="{FF2B5EF4-FFF2-40B4-BE49-F238E27FC236}">
                <a16:creationId xmlns:a16="http://schemas.microsoft.com/office/drawing/2014/main" id="{F69BFF9C-1B74-4119-8B77-B21FADE81404}"/>
              </a:ext>
            </a:extLst>
          </p:cNvPr>
          <p:cNvSpPr/>
          <p:nvPr/>
        </p:nvSpPr>
        <p:spPr>
          <a:xfrm>
            <a:off x="2249205" y="1541090"/>
            <a:ext cx="333375" cy="369332"/>
          </a:xfrm>
          <a:prstGeom prst="plus">
            <a:avLst>
              <a:gd name="adj" fmla="val 3357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8DFDE9C-891C-498D-A06B-F372EEE62E5F}"/>
              </a:ext>
            </a:extLst>
          </p:cNvPr>
          <p:cNvSpPr/>
          <p:nvPr/>
        </p:nvSpPr>
        <p:spPr>
          <a:xfrm>
            <a:off x="4402294" y="1590725"/>
            <a:ext cx="352424" cy="1223769"/>
          </a:xfrm>
          <a:prstGeom prst="rightArrow">
            <a:avLst>
              <a:gd name="adj1" fmla="val 50000"/>
              <a:gd name="adj2" fmla="val 20188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68415-4632-4751-A686-093CC0055250}"/>
              </a:ext>
            </a:extLst>
          </p:cNvPr>
          <p:cNvSpPr txBox="1"/>
          <p:nvPr/>
        </p:nvSpPr>
        <p:spPr>
          <a:xfrm>
            <a:off x="485955" y="2047456"/>
            <a:ext cx="1638302" cy="10722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 Wheel Encoder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 GPS/INS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 Visual Odometry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FF0000"/>
                </a:solidFill>
              </a:rPr>
              <a:t> LiDAR Odometry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DCC9D-B908-4D60-971C-6A31BF95F651}"/>
              </a:ext>
            </a:extLst>
          </p:cNvPr>
          <p:cNvSpPr txBox="1"/>
          <p:nvPr/>
        </p:nvSpPr>
        <p:spPr>
          <a:xfrm>
            <a:off x="2661725" y="2006095"/>
            <a:ext cx="1638304" cy="1349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Ultra Sonic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Radar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Vision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Depth sensor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FF0000"/>
                </a:solidFill>
              </a:rPr>
              <a:t>LiDAR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E2744C-CD14-424D-9EAE-317ACC30008D}"/>
              </a:ext>
            </a:extLst>
          </p:cNvPr>
          <p:cNvSpPr txBox="1"/>
          <p:nvPr/>
        </p:nvSpPr>
        <p:spPr>
          <a:xfrm>
            <a:off x="4783602" y="1574256"/>
            <a:ext cx="1148375" cy="12612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/>
              <a:t>Global Map</a:t>
            </a:r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9AB8822-1121-4F27-BEE9-58DF71858CA5}"/>
              </a:ext>
            </a:extLst>
          </p:cNvPr>
          <p:cNvSpPr txBox="1">
            <a:spLocks/>
          </p:cNvSpPr>
          <p:nvPr/>
        </p:nvSpPr>
        <p:spPr>
          <a:xfrm>
            <a:off x="6122427" y="3703914"/>
            <a:ext cx="1116573" cy="284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/>
              <a:t>Approach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3970F0-2ACE-4CD2-9CDF-11B771F6F914}"/>
              </a:ext>
            </a:extLst>
          </p:cNvPr>
          <p:cNvSpPr txBox="1"/>
          <p:nvPr/>
        </p:nvSpPr>
        <p:spPr>
          <a:xfrm>
            <a:off x="423767" y="4087401"/>
            <a:ext cx="5029019" cy="1789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 2D / 3D LiDAR</a:t>
            </a:r>
            <a:r>
              <a:rPr lang="ko-KR" altLang="en-US" sz="1200" dirty="0"/>
              <a:t>을 이용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 LiDAR</a:t>
            </a:r>
            <a:r>
              <a:rPr lang="ko-KR" altLang="en-US" sz="1200" dirty="0"/>
              <a:t>의 </a:t>
            </a:r>
            <a:r>
              <a:rPr lang="en-US" altLang="ko-KR" sz="1200" dirty="0"/>
              <a:t>Scan</a:t>
            </a:r>
            <a:r>
              <a:rPr lang="ko-KR" altLang="en-US" sz="1200" dirty="0"/>
              <a:t>속도가 충분히 빠르다면 왜곡이 없으나</a:t>
            </a:r>
            <a:r>
              <a:rPr lang="en-US" altLang="ko-KR" sz="1200" dirty="0"/>
              <a:t>,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 LiDAR</a:t>
            </a:r>
            <a:r>
              <a:rPr lang="ko-KR" altLang="en-US" sz="1200" dirty="0"/>
              <a:t>가 이동함에 따라 생기는 왜곡을 보정하기 위한 방법</a:t>
            </a:r>
            <a:br>
              <a:rPr lang="en-US" altLang="ko-KR" sz="1200" dirty="0"/>
            </a:br>
            <a:r>
              <a:rPr lang="en-US" altLang="ko-KR" sz="1200" dirty="0"/>
              <a:t>   - ICP </a:t>
            </a:r>
            <a:r>
              <a:rPr lang="ko-KR" altLang="en-US" sz="1200" dirty="0"/>
              <a:t>기반의 속도 추정방식을 이용한 </a:t>
            </a:r>
            <a:r>
              <a:rPr lang="en-US" altLang="ko-KR" sz="1200" dirty="0"/>
              <a:t>Distortion </a:t>
            </a:r>
            <a:r>
              <a:rPr lang="ko-KR" altLang="en-US" sz="1200" dirty="0"/>
              <a:t>보정</a:t>
            </a:r>
            <a:br>
              <a:rPr lang="en-US" altLang="ko-KR" sz="1200" dirty="0"/>
            </a:br>
            <a:r>
              <a:rPr lang="en-US" altLang="ko-KR" sz="1200" dirty="0"/>
              <a:t>   - Visual Odometry + IMU </a:t>
            </a:r>
            <a:r>
              <a:rPr lang="ko-KR" altLang="en-US" sz="1200" dirty="0"/>
              <a:t>방식의 보정</a:t>
            </a:r>
            <a:br>
              <a:rPr lang="en-US" altLang="ko-KR" sz="1200" dirty="0"/>
            </a:br>
            <a:r>
              <a:rPr lang="en-US" altLang="ko-KR" sz="1200" dirty="0"/>
              <a:t>   - GPS/INS</a:t>
            </a:r>
            <a:r>
              <a:rPr lang="ko-KR" altLang="en-US" sz="1200" dirty="0"/>
              <a:t> </a:t>
            </a:r>
            <a:br>
              <a:rPr lang="en-US" altLang="ko-KR" sz="1200" dirty="0"/>
            </a:br>
            <a:r>
              <a:rPr lang="en-US" altLang="ko-KR" sz="1200" dirty="0"/>
              <a:t>   - Wheel Odometry</a:t>
            </a:r>
            <a:endParaRPr lang="ko-KR" altLang="en-US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E47B3E-C76E-42AB-A9C3-2EF167405E76}"/>
              </a:ext>
            </a:extLst>
          </p:cNvPr>
          <p:cNvSpPr/>
          <p:nvPr/>
        </p:nvSpPr>
        <p:spPr>
          <a:xfrm>
            <a:off x="6079471" y="4063103"/>
            <a:ext cx="5626574" cy="19281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IMU</a:t>
            </a:r>
            <a:r>
              <a:rPr lang="ko-KR" altLang="en-US" sz="1200" dirty="0"/>
              <a:t>나 </a:t>
            </a:r>
            <a:r>
              <a:rPr lang="en-US" altLang="ko-KR" sz="1200" dirty="0"/>
              <a:t>GPU </a:t>
            </a:r>
            <a:r>
              <a:rPr lang="ko-KR" altLang="en-US" sz="1200" dirty="0"/>
              <a:t>없이 </a:t>
            </a:r>
            <a:r>
              <a:rPr lang="en-US" altLang="ko-KR" sz="1200" dirty="0"/>
              <a:t>LiDAR</a:t>
            </a:r>
            <a:r>
              <a:rPr lang="ko-KR" altLang="en-US" sz="1200" dirty="0"/>
              <a:t>만으로 </a:t>
            </a:r>
            <a:r>
              <a:rPr lang="en-US" altLang="ko-KR" sz="1200" dirty="0"/>
              <a:t>Real-time</a:t>
            </a:r>
            <a:r>
              <a:rPr lang="ko-KR" altLang="en-US" sz="1200" dirty="0"/>
              <a:t> </a:t>
            </a:r>
            <a:r>
              <a:rPr lang="en-US" altLang="ko-KR" sz="1200" dirty="0"/>
              <a:t>6-DOF Odometry</a:t>
            </a:r>
            <a:r>
              <a:rPr lang="ko-KR" altLang="en-US" sz="1200" dirty="0"/>
              <a:t>의 추정을 통해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Drift</a:t>
            </a:r>
            <a:r>
              <a:rPr lang="ko-KR" altLang="en-US" sz="1200" dirty="0"/>
              <a:t>를 최소화한 </a:t>
            </a:r>
            <a:r>
              <a:rPr lang="en-US" altLang="ko-KR" sz="1200" dirty="0"/>
              <a:t>3D Mapping</a:t>
            </a:r>
            <a:r>
              <a:rPr lang="ko-KR" altLang="en-US" sz="1200" dirty="0"/>
              <a:t>을 구현 하는 것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   - Feature Extraction :  Edge point / Planar patch</a:t>
            </a:r>
            <a:br>
              <a:rPr lang="en-US" altLang="ko-KR" sz="1200" dirty="0"/>
            </a:br>
            <a:r>
              <a:rPr lang="en-US" altLang="ko-KR" sz="1200" dirty="0"/>
              <a:t>   - Finding Correspondences</a:t>
            </a:r>
            <a:br>
              <a:rPr lang="en-US" altLang="ko-KR" sz="1200" dirty="0"/>
            </a:br>
            <a:r>
              <a:rPr lang="en-US" altLang="ko-KR" sz="1200" dirty="0"/>
              <a:t>   - Distance Computation between Correspondences</a:t>
            </a:r>
            <a:br>
              <a:rPr lang="en-US" altLang="ko-KR" sz="1200" dirty="0"/>
            </a:br>
            <a:r>
              <a:rPr lang="en-US" altLang="ko-KR" sz="1200" dirty="0"/>
              <a:t>   - LiDAR Motion Estimation </a:t>
            </a:r>
            <a:r>
              <a:rPr lang="en-US" altLang="ko-KR" sz="1200" dirty="0">
                <a:sym typeface="Wingdings" panose="05000000000000000000" pitchFamily="2" charset="2"/>
              </a:rPr>
              <a:t> LiDAR Odometry</a:t>
            </a:r>
            <a:br>
              <a:rPr lang="en-US" altLang="ko-KR" sz="1200" dirty="0">
                <a:sym typeface="Wingdings" panose="05000000000000000000" pitchFamily="2" charset="2"/>
              </a:rPr>
            </a:br>
            <a:r>
              <a:rPr lang="en-US" altLang="ko-KR" sz="1200" dirty="0">
                <a:sym typeface="Wingdings" panose="05000000000000000000" pitchFamily="2" charset="2"/>
              </a:rPr>
              <a:t>   - Decoupling of Odometry and Mapping</a:t>
            </a:r>
          </a:p>
        </p:txBody>
      </p:sp>
    </p:spTree>
    <p:extLst>
      <p:ext uri="{BB962C8B-B14F-4D97-AF65-F5344CB8AC3E}">
        <p14:creationId xmlns:p14="http://schemas.microsoft.com/office/powerpoint/2010/main" val="256228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A89F89-F094-4E09-A5D8-E2D629D2A8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213" y="2032084"/>
            <a:ext cx="1368938" cy="974718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76A655B-689A-4CC2-A43F-2B59AADD6D8E}"/>
              </a:ext>
            </a:extLst>
          </p:cNvPr>
          <p:cNvCxnSpPr>
            <a:cxnSpLocks/>
          </p:cNvCxnSpPr>
          <p:nvPr/>
        </p:nvCxnSpPr>
        <p:spPr>
          <a:xfrm flipV="1">
            <a:off x="2179878" y="1257432"/>
            <a:ext cx="0" cy="2662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20AC44D-96DB-4B54-B3C7-101EE0AB0D6D}"/>
              </a:ext>
            </a:extLst>
          </p:cNvPr>
          <p:cNvCxnSpPr>
            <a:cxnSpLocks/>
          </p:cNvCxnSpPr>
          <p:nvPr/>
        </p:nvCxnSpPr>
        <p:spPr>
          <a:xfrm flipV="1">
            <a:off x="655878" y="1448549"/>
            <a:ext cx="2876550" cy="246697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685E628-76A7-4F82-BA98-D8E91319A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Overview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54B53A-8B53-4E7C-9189-1E46C8658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607" y="3962242"/>
            <a:ext cx="9926435" cy="2267266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E6CCF5FE-62AB-4375-A0A6-3799B88E95AA}"/>
              </a:ext>
            </a:extLst>
          </p:cNvPr>
          <p:cNvSpPr/>
          <p:nvPr/>
        </p:nvSpPr>
        <p:spPr>
          <a:xfrm>
            <a:off x="1593337" y="1257432"/>
            <a:ext cx="1368938" cy="2662546"/>
          </a:xfrm>
          <a:prstGeom prst="arc">
            <a:avLst>
              <a:gd name="adj1" fmla="val 16200000"/>
              <a:gd name="adj2" fmla="val 5414606"/>
            </a:avLst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B2983167-0FC8-4E98-BDDB-C9032B61865F}"/>
              </a:ext>
            </a:extLst>
          </p:cNvPr>
          <p:cNvSpPr/>
          <p:nvPr/>
        </p:nvSpPr>
        <p:spPr>
          <a:xfrm rot="2881386">
            <a:off x="1275551" y="875712"/>
            <a:ext cx="1609928" cy="3653441"/>
          </a:xfrm>
          <a:prstGeom prst="arc">
            <a:avLst>
              <a:gd name="adj1" fmla="val 16346624"/>
              <a:gd name="adj2" fmla="val 5446037"/>
            </a:avLst>
          </a:prstGeom>
          <a:ln>
            <a:solidFill>
              <a:srgbClr val="0070C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F8499C-743E-4790-865B-7082DB39AADF}"/>
              </a:ext>
            </a:extLst>
          </p:cNvPr>
          <p:cNvSpPr/>
          <p:nvPr/>
        </p:nvSpPr>
        <p:spPr>
          <a:xfrm>
            <a:off x="3316644" y="1209063"/>
            <a:ext cx="3366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40line/s </a:t>
            </a:r>
            <a:r>
              <a:rPr lang="en-US" altLang="ko-KR" sz="1000" dirty="0">
                <a:solidFill>
                  <a:srgbClr val="FF0000"/>
                </a:solidFill>
                <a:sym typeface="Wingdings" panose="05000000000000000000" pitchFamily="2" charset="2"/>
              </a:rPr>
              <a:t>&amp; 10Hz </a:t>
            </a:r>
            <a:r>
              <a:rPr lang="ko-KR" altLang="en-US" sz="1000" dirty="0">
                <a:solidFill>
                  <a:srgbClr val="FF0000"/>
                </a:solidFill>
                <a:sym typeface="Wingdings" panose="05000000000000000000" pitchFamily="2" charset="2"/>
              </a:rPr>
              <a:t>주기 </a:t>
            </a:r>
            <a:r>
              <a:rPr lang="en-US" altLang="ko-KR" sz="10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solidFill>
                  <a:srgbClr val="FF0000"/>
                </a:solidFill>
                <a:sym typeface="Wingdings" panose="05000000000000000000" pitchFamily="2" charset="2"/>
              </a:rPr>
              <a:t>알고리즘에는 </a:t>
            </a:r>
            <a:r>
              <a:rPr lang="en-US" altLang="ko-KR" sz="1000" dirty="0">
                <a:solidFill>
                  <a:srgbClr val="FF0000"/>
                </a:solidFill>
                <a:sym typeface="Wingdings" panose="05000000000000000000" pitchFamily="2" charset="2"/>
              </a:rPr>
              <a:t>4line</a:t>
            </a:r>
            <a:r>
              <a:rPr lang="ko-KR" altLang="en-US" sz="1000" dirty="0">
                <a:solidFill>
                  <a:srgbClr val="FF0000"/>
                </a:solidFill>
                <a:sym typeface="Wingdings" panose="05000000000000000000" pitchFamily="2" charset="2"/>
              </a:rPr>
              <a:t>이 사용됨</a:t>
            </a:r>
            <a:r>
              <a:rPr lang="en-US" altLang="ko-KR" sz="1000" dirty="0">
                <a:solidFill>
                  <a:srgbClr val="FF0000"/>
                </a:solidFill>
                <a:sym typeface="Wingdings" panose="05000000000000000000" pitchFamily="2" charset="2"/>
              </a:rPr>
              <a:t>. </a:t>
            </a:r>
            <a:endParaRPr lang="ko-KR" altLang="en-US" sz="10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E8EF48-0488-41F0-8914-E07011D331C0}"/>
              </a:ext>
            </a:extLst>
          </p:cNvPr>
          <p:cNvCxnSpPr>
            <a:cxnSpLocks/>
          </p:cNvCxnSpPr>
          <p:nvPr/>
        </p:nvCxnSpPr>
        <p:spPr>
          <a:xfrm rot="780000" flipV="1">
            <a:off x="714869" y="1390491"/>
            <a:ext cx="2876550" cy="2466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3FC1848-72D5-46C6-83EB-9C019A306CC9}"/>
              </a:ext>
            </a:extLst>
          </p:cNvPr>
          <p:cNvCxnSpPr>
            <a:cxnSpLocks/>
          </p:cNvCxnSpPr>
          <p:nvPr/>
        </p:nvCxnSpPr>
        <p:spPr>
          <a:xfrm rot="540000" flipV="1">
            <a:off x="694503" y="1427862"/>
            <a:ext cx="2876550" cy="246697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F9C7A39-A698-415F-9E31-C85383390836}"/>
              </a:ext>
            </a:extLst>
          </p:cNvPr>
          <p:cNvCxnSpPr>
            <a:cxnSpLocks/>
          </p:cNvCxnSpPr>
          <p:nvPr/>
        </p:nvCxnSpPr>
        <p:spPr>
          <a:xfrm rot="240000" flipV="1">
            <a:off x="665924" y="1456438"/>
            <a:ext cx="2876550" cy="24669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B404E4-A104-42B5-A182-392D79C2A68C}"/>
              </a:ext>
            </a:extLst>
          </p:cNvPr>
          <p:cNvSpPr/>
          <p:nvPr/>
        </p:nvSpPr>
        <p:spPr>
          <a:xfrm>
            <a:off x="4257606" y="1455284"/>
            <a:ext cx="23310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한 </a:t>
            </a:r>
            <a:r>
              <a:rPr lang="en-US" altLang="ko-KR" sz="1000" dirty="0">
                <a:solidFill>
                  <a:srgbClr val="FF0000"/>
                </a:solidFill>
              </a:rPr>
              <a:t>Line</a:t>
            </a:r>
            <a:r>
              <a:rPr lang="ko-KR" altLang="en-US" sz="1000" dirty="0">
                <a:solidFill>
                  <a:srgbClr val="FF0000"/>
                </a:solidFill>
              </a:rPr>
              <a:t>간 </a:t>
            </a:r>
            <a:r>
              <a:rPr lang="en-US" altLang="ko-KR" sz="1000" dirty="0">
                <a:solidFill>
                  <a:srgbClr val="FF0000"/>
                </a:solidFill>
              </a:rPr>
              <a:t>rotation resolution = 4.5</a:t>
            </a:r>
            <a:r>
              <a:rPr lang="ko-KR" altLang="en-US" sz="1000" dirty="0">
                <a:solidFill>
                  <a:srgbClr val="FF0000"/>
                </a:solidFill>
              </a:rPr>
              <a:t>도</a:t>
            </a: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ko-KR" altLang="en-US" sz="1000" dirty="0">
                <a:solidFill>
                  <a:srgbClr val="FF0000"/>
                </a:solidFill>
              </a:rPr>
              <a:t>전방 </a:t>
            </a:r>
            <a:r>
              <a:rPr lang="en-US" altLang="ko-KR" sz="1000" dirty="0">
                <a:solidFill>
                  <a:srgbClr val="FF0000"/>
                </a:solidFill>
              </a:rPr>
              <a:t>FOV 180</a:t>
            </a:r>
            <a:r>
              <a:rPr lang="ko-KR" altLang="en-US" sz="1000" dirty="0">
                <a:solidFill>
                  <a:srgbClr val="FF0000"/>
                </a:solidFill>
              </a:rPr>
              <a:t>도</a:t>
            </a:r>
            <a:r>
              <a:rPr lang="en-US" altLang="ko-KR" sz="1000" dirty="0">
                <a:solidFill>
                  <a:srgbClr val="FF0000"/>
                </a:solidFill>
              </a:rPr>
              <a:t>, resolution 0.25</a:t>
            </a:r>
            <a:r>
              <a:rPr lang="ko-KR" altLang="en-US" sz="1000" dirty="0">
                <a:solidFill>
                  <a:srgbClr val="FF0000"/>
                </a:solidFill>
              </a:rPr>
              <a:t>도</a:t>
            </a: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ko-KR" altLang="en-US" sz="1000" dirty="0">
                <a:solidFill>
                  <a:srgbClr val="FF0000"/>
                </a:solidFill>
              </a:rPr>
              <a:t>로테이션 </a:t>
            </a:r>
            <a:r>
              <a:rPr lang="en-US" altLang="ko-KR" sz="1000" dirty="0">
                <a:solidFill>
                  <a:srgbClr val="FF0000"/>
                </a:solidFill>
              </a:rPr>
              <a:t>-90~+90</a:t>
            </a:r>
            <a:r>
              <a:rPr lang="ko-KR" altLang="en-US" sz="1000" dirty="0">
                <a:solidFill>
                  <a:srgbClr val="FF0000"/>
                </a:solidFill>
              </a:rPr>
              <a:t>도</a:t>
            </a:r>
            <a:r>
              <a:rPr lang="en-US" altLang="ko-KR" sz="1000" dirty="0">
                <a:solidFill>
                  <a:srgbClr val="FF0000"/>
                </a:solidFill>
              </a:rPr>
              <a:t>, 180</a:t>
            </a:r>
            <a:r>
              <a:rPr lang="ko-KR" altLang="en-US" sz="1000" dirty="0">
                <a:solidFill>
                  <a:srgbClr val="FF0000"/>
                </a:solidFill>
              </a:rPr>
              <a:t>도</a:t>
            </a:r>
            <a:r>
              <a:rPr lang="en-US" altLang="ko-KR" sz="1000" dirty="0">
                <a:solidFill>
                  <a:srgbClr val="FF0000"/>
                </a:solidFill>
              </a:rPr>
              <a:t>/s</a:t>
            </a:r>
          </a:p>
          <a:p>
            <a:endParaRPr lang="ko-KR" altLang="en-US" sz="10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6920A21-B997-4B29-9708-BE26A9DEA848}"/>
              </a:ext>
            </a:extLst>
          </p:cNvPr>
          <p:cNvCxnSpPr/>
          <p:nvPr/>
        </p:nvCxnSpPr>
        <p:spPr>
          <a:xfrm>
            <a:off x="2179878" y="2609850"/>
            <a:ext cx="715722" cy="39695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F1DDA0-76AA-4073-8DD5-3609FED1B4E0}"/>
              </a:ext>
            </a:extLst>
          </p:cNvPr>
          <p:cNvSpPr/>
          <p:nvPr/>
        </p:nvSpPr>
        <p:spPr>
          <a:xfrm>
            <a:off x="2891004" y="3006802"/>
            <a:ext cx="5533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0.25</a:t>
            </a:r>
            <a:r>
              <a:rPr lang="ko-KR" altLang="en-US" sz="1000" dirty="0">
                <a:solidFill>
                  <a:srgbClr val="FF0000"/>
                </a:solidFill>
              </a:rPr>
              <a:t>도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CCD778-B800-458F-B101-942A27652386}"/>
              </a:ext>
            </a:extLst>
          </p:cNvPr>
          <p:cNvCxnSpPr>
            <a:cxnSpLocks/>
          </p:cNvCxnSpPr>
          <p:nvPr/>
        </p:nvCxnSpPr>
        <p:spPr>
          <a:xfrm>
            <a:off x="2223675" y="2623978"/>
            <a:ext cx="629493" cy="46064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71525A-5735-423F-BD6F-9C6717B2937B}"/>
              </a:ext>
            </a:extLst>
          </p:cNvPr>
          <p:cNvSpPr/>
          <p:nvPr/>
        </p:nvSpPr>
        <p:spPr>
          <a:xfrm>
            <a:off x="72600" y="3771419"/>
            <a:ext cx="4828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4.5</a:t>
            </a:r>
            <a:r>
              <a:rPr lang="ko-KR" altLang="en-US" sz="1000" dirty="0">
                <a:solidFill>
                  <a:srgbClr val="FF0000"/>
                </a:solidFill>
              </a:rPr>
              <a:t>도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91F11E1-9E7E-4AE2-A4F5-B30110D06F35}"/>
              </a:ext>
            </a:extLst>
          </p:cNvPr>
          <p:cNvSpPr/>
          <p:nvPr/>
        </p:nvSpPr>
        <p:spPr>
          <a:xfrm>
            <a:off x="2561087" y="1055192"/>
            <a:ext cx="699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+90~-90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5487D-972F-4502-99C7-313A9E1A1122}"/>
              </a:ext>
            </a:extLst>
          </p:cNvPr>
          <p:cNvSpPr/>
          <p:nvPr/>
        </p:nvSpPr>
        <p:spPr>
          <a:xfrm>
            <a:off x="1094237" y="4073001"/>
            <a:ext cx="396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180</a:t>
            </a:r>
            <a:endParaRPr lang="ko-KR" altLang="en-US" dirty="0"/>
          </a:p>
        </p:txBody>
      </p:sp>
      <p:pic>
        <p:nvPicPr>
          <p:cNvPr id="31" name="[SHANA]bandicam 2025-02-10 01-47-51-544">
            <a:hlinkClick r:id="" action="ppaction://media"/>
            <a:extLst>
              <a:ext uri="{FF2B5EF4-FFF2-40B4-BE49-F238E27FC236}">
                <a16:creationId xmlns:a16="http://schemas.microsoft.com/office/drawing/2014/main" id="{57B839E5-A0BE-4533-9DD0-0602B733B7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69388" y="910358"/>
            <a:ext cx="5086331" cy="28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34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4F371-78DF-454A-BB97-43C97799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LiDAR Odometry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1D7CB9-AED4-49D5-8AEF-D7DECF3FB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55" y="806254"/>
            <a:ext cx="11220090" cy="551849"/>
          </a:xfrm>
        </p:spPr>
        <p:txBody>
          <a:bodyPr>
            <a:noAutofit/>
          </a:bodyPr>
          <a:lstStyle/>
          <a:p>
            <a:r>
              <a:rPr lang="en-US" altLang="ko-KR" dirty="0"/>
              <a:t>Feature Extraction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DA71D5-0A3B-419F-805C-7082EACF2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330" y="2598857"/>
            <a:ext cx="6658904" cy="1047896"/>
          </a:xfrm>
          <a:prstGeom prst="rect">
            <a:avLst/>
          </a:prstGeom>
        </p:spPr>
      </p:pic>
      <p:grpSp>
        <p:nvGrpSpPr>
          <p:cNvPr id="844" name="그룹 843">
            <a:extLst>
              <a:ext uri="{FF2B5EF4-FFF2-40B4-BE49-F238E27FC236}">
                <a16:creationId xmlns:a16="http://schemas.microsoft.com/office/drawing/2014/main" id="{BE16F071-8DC0-4156-9E64-2EE0CB052CEB}"/>
              </a:ext>
            </a:extLst>
          </p:cNvPr>
          <p:cNvGrpSpPr/>
          <p:nvPr/>
        </p:nvGrpSpPr>
        <p:grpSpPr>
          <a:xfrm>
            <a:off x="1743208" y="1782650"/>
            <a:ext cx="1614486" cy="90486"/>
            <a:chOff x="1064420" y="3349724"/>
            <a:chExt cx="1614486" cy="90486"/>
          </a:xfrm>
        </p:grpSpPr>
        <p:sp>
          <p:nvSpPr>
            <p:cNvPr id="420" name="타원 419">
              <a:extLst>
                <a:ext uri="{FF2B5EF4-FFF2-40B4-BE49-F238E27FC236}">
                  <a16:creationId xmlns:a16="http://schemas.microsoft.com/office/drawing/2014/main" id="{506560D1-7DBC-4DAE-AC2D-F921B7B674E6}"/>
                </a:ext>
              </a:extLst>
            </p:cNvPr>
            <p:cNvSpPr/>
            <p:nvPr/>
          </p:nvSpPr>
          <p:spPr>
            <a:xfrm>
              <a:off x="1064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4" name="타원 823">
              <a:extLst>
                <a:ext uri="{FF2B5EF4-FFF2-40B4-BE49-F238E27FC236}">
                  <a16:creationId xmlns:a16="http://schemas.microsoft.com/office/drawing/2014/main" id="{2B0A14DC-80C0-42FC-9EC9-B4D8F8461AC3}"/>
                </a:ext>
              </a:extLst>
            </p:cNvPr>
            <p:cNvSpPr/>
            <p:nvPr/>
          </p:nvSpPr>
          <p:spPr>
            <a:xfrm>
              <a:off x="12168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5" name="타원 824">
              <a:extLst>
                <a:ext uri="{FF2B5EF4-FFF2-40B4-BE49-F238E27FC236}">
                  <a16:creationId xmlns:a16="http://schemas.microsoft.com/office/drawing/2014/main" id="{CAF2A827-C72D-4C5E-8C19-70F510E264DD}"/>
                </a:ext>
              </a:extLst>
            </p:cNvPr>
            <p:cNvSpPr/>
            <p:nvPr/>
          </p:nvSpPr>
          <p:spPr>
            <a:xfrm>
              <a:off x="13692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6" name="타원 825">
              <a:extLst>
                <a:ext uri="{FF2B5EF4-FFF2-40B4-BE49-F238E27FC236}">
                  <a16:creationId xmlns:a16="http://schemas.microsoft.com/office/drawing/2014/main" id="{92491D30-4985-4C70-BDE0-399CE4AFA3A6}"/>
                </a:ext>
              </a:extLst>
            </p:cNvPr>
            <p:cNvSpPr/>
            <p:nvPr/>
          </p:nvSpPr>
          <p:spPr>
            <a:xfrm>
              <a:off x="15216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7" name="타원 826">
              <a:extLst>
                <a:ext uri="{FF2B5EF4-FFF2-40B4-BE49-F238E27FC236}">
                  <a16:creationId xmlns:a16="http://schemas.microsoft.com/office/drawing/2014/main" id="{71177C9C-105C-4FCD-B427-ED281CCC5C4A}"/>
                </a:ext>
              </a:extLst>
            </p:cNvPr>
            <p:cNvSpPr/>
            <p:nvPr/>
          </p:nvSpPr>
          <p:spPr>
            <a:xfrm>
              <a:off x="16740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8" name="타원 827">
              <a:extLst>
                <a:ext uri="{FF2B5EF4-FFF2-40B4-BE49-F238E27FC236}">
                  <a16:creationId xmlns:a16="http://schemas.microsoft.com/office/drawing/2014/main" id="{92EF8AC7-502B-4169-ADA0-BC5594350655}"/>
                </a:ext>
              </a:extLst>
            </p:cNvPr>
            <p:cNvSpPr/>
            <p:nvPr/>
          </p:nvSpPr>
          <p:spPr>
            <a:xfrm>
              <a:off x="1826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9" name="타원 828">
              <a:extLst>
                <a:ext uri="{FF2B5EF4-FFF2-40B4-BE49-F238E27FC236}">
                  <a16:creationId xmlns:a16="http://schemas.microsoft.com/office/drawing/2014/main" id="{BAB11938-842E-44A9-B30E-9E11113C85E2}"/>
                </a:ext>
              </a:extLst>
            </p:cNvPr>
            <p:cNvSpPr/>
            <p:nvPr/>
          </p:nvSpPr>
          <p:spPr>
            <a:xfrm>
              <a:off x="19788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0" name="타원 829">
              <a:extLst>
                <a:ext uri="{FF2B5EF4-FFF2-40B4-BE49-F238E27FC236}">
                  <a16:creationId xmlns:a16="http://schemas.microsoft.com/office/drawing/2014/main" id="{35F201BD-8B32-45BE-A55E-58E00EF1FA01}"/>
                </a:ext>
              </a:extLst>
            </p:cNvPr>
            <p:cNvSpPr/>
            <p:nvPr/>
          </p:nvSpPr>
          <p:spPr>
            <a:xfrm>
              <a:off x="21312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1" name="타원 830">
              <a:extLst>
                <a:ext uri="{FF2B5EF4-FFF2-40B4-BE49-F238E27FC236}">
                  <a16:creationId xmlns:a16="http://schemas.microsoft.com/office/drawing/2014/main" id="{9B245701-37C2-4E68-A6DD-358A353E902D}"/>
                </a:ext>
              </a:extLst>
            </p:cNvPr>
            <p:cNvSpPr/>
            <p:nvPr/>
          </p:nvSpPr>
          <p:spPr>
            <a:xfrm>
              <a:off x="22836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2" name="타원 831">
              <a:extLst>
                <a:ext uri="{FF2B5EF4-FFF2-40B4-BE49-F238E27FC236}">
                  <a16:creationId xmlns:a16="http://schemas.microsoft.com/office/drawing/2014/main" id="{F41B872E-A76A-443A-9E74-7B87961776F8}"/>
                </a:ext>
              </a:extLst>
            </p:cNvPr>
            <p:cNvSpPr/>
            <p:nvPr/>
          </p:nvSpPr>
          <p:spPr>
            <a:xfrm>
              <a:off x="24360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3" name="타원 832">
              <a:extLst>
                <a:ext uri="{FF2B5EF4-FFF2-40B4-BE49-F238E27FC236}">
                  <a16:creationId xmlns:a16="http://schemas.microsoft.com/office/drawing/2014/main" id="{D1E3E18E-34CF-49DA-A69C-A51B1833C369}"/>
                </a:ext>
              </a:extLst>
            </p:cNvPr>
            <p:cNvSpPr/>
            <p:nvPr/>
          </p:nvSpPr>
          <p:spPr>
            <a:xfrm>
              <a:off x="2588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5" name="그룹 844">
            <a:extLst>
              <a:ext uri="{FF2B5EF4-FFF2-40B4-BE49-F238E27FC236}">
                <a16:creationId xmlns:a16="http://schemas.microsoft.com/office/drawing/2014/main" id="{48B58B47-BEDB-4A1F-8ECD-73F2DE2F1B1E}"/>
              </a:ext>
            </a:extLst>
          </p:cNvPr>
          <p:cNvGrpSpPr/>
          <p:nvPr/>
        </p:nvGrpSpPr>
        <p:grpSpPr>
          <a:xfrm>
            <a:off x="3731741" y="1782650"/>
            <a:ext cx="1614486" cy="90486"/>
            <a:chOff x="1064420" y="3349724"/>
            <a:chExt cx="1614486" cy="90486"/>
          </a:xfrm>
        </p:grpSpPr>
        <p:sp>
          <p:nvSpPr>
            <p:cNvPr id="846" name="타원 845">
              <a:extLst>
                <a:ext uri="{FF2B5EF4-FFF2-40B4-BE49-F238E27FC236}">
                  <a16:creationId xmlns:a16="http://schemas.microsoft.com/office/drawing/2014/main" id="{791DB087-E3D3-4D13-A2F9-D3DBEB56DBB2}"/>
                </a:ext>
              </a:extLst>
            </p:cNvPr>
            <p:cNvSpPr/>
            <p:nvPr/>
          </p:nvSpPr>
          <p:spPr>
            <a:xfrm>
              <a:off x="1064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7" name="타원 846">
              <a:extLst>
                <a:ext uri="{FF2B5EF4-FFF2-40B4-BE49-F238E27FC236}">
                  <a16:creationId xmlns:a16="http://schemas.microsoft.com/office/drawing/2014/main" id="{B1742623-C41F-48BB-8F53-24294F1F121C}"/>
                </a:ext>
              </a:extLst>
            </p:cNvPr>
            <p:cNvSpPr/>
            <p:nvPr/>
          </p:nvSpPr>
          <p:spPr>
            <a:xfrm>
              <a:off x="12168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8" name="타원 847">
              <a:extLst>
                <a:ext uri="{FF2B5EF4-FFF2-40B4-BE49-F238E27FC236}">
                  <a16:creationId xmlns:a16="http://schemas.microsoft.com/office/drawing/2014/main" id="{A65AB542-327E-4283-8CA6-8259154F1BE2}"/>
                </a:ext>
              </a:extLst>
            </p:cNvPr>
            <p:cNvSpPr/>
            <p:nvPr/>
          </p:nvSpPr>
          <p:spPr>
            <a:xfrm>
              <a:off x="13692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9" name="타원 848">
              <a:extLst>
                <a:ext uri="{FF2B5EF4-FFF2-40B4-BE49-F238E27FC236}">
                  <a16:creationId xmlns:a16="http://schemas.microsoft.com/office/drawing/2014/main" id="{A42DD4A7-2089-49C5-A5BC-14D97F6C37D2}"/>
                </a:ext>
              </a:extLst>
            </p:cNvPr>
            <p:cNvSpPr/>
            <p:nvPr/>
          </p:nvSpPr>
          <p:spPr>
            <a:xfrm>
              <a:off x="15216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0" name="타원 849">
              <a:extLst>
                <a:ext uri="{FF2B5EF4-FFF2-40B4-BE49-F238E27FC236}">
                  <a16:creationId xmlns:a16="http://schemas.microsoft.com/office/drawing/2014/main" id="{CFF49D38-72B5-425E-A0C6-4C2F7F96FB3B}"/>
                </a:ext>
              </a:extLst>
            </p:cNvPr>
            <p:cNvSpPr/>
            <p:nvPr/>
          </p:nvSpPr>
          <p:spPr>
            <a:xfrm>
              <a:off x="16740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1" name="타원 850">
              <a:extLst>
                <a:ext uri="{FF2B5EF4-FFF2-40B4-BE49-F238E27FC236}">
                  <a16:creationId xmlns:a16="http://schemas.microsoft.com/office/drawing/2014/main" id="{81DDEB5F-F0A4-4B10-BF62-07AF8F3DFF51}"/>
                </a:ext>
              </a:extLst>
            </p:cNvPr>
            <p:cNvSpPr/>
            <p:nvPr/>
          </p:nvSpPr>
          <p:spPr>
            <a:xfrm>
              <a:off x="1826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2" name="타원 851">
              <a:extLst>
                <a:ext uri="{FF2B5EF4-FFF2-40B4-BE49-F238E27FC236}">
                  <a16:creationId xmlns:a16="http://schemas.microsoft.com/office/drawing/2014/main" id="{61A7CE94-4BAF-4A90-A9E4-C555A6670F9A}"/>
                </a:ext>
              </a:extLst>
            </p:cNvPr>
            <p:cNvSpPr/>
            <p:nvPr/>
          </p:nvSpPr>
          <p:spPr>
            <a:xfrm>
              <a:off x="19788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3" name="타원 852">
              <a:extLst>
                <a:ext uri="{FF2B5EF4-FFF2-40B4-BE49-F238E27FC236}">
                  <a16:creationId xmlns:a16="http://schemas.microsoft.com/office/drawing/2014/main" id="{C592BCA7-6C3B-4AE1-8F8A-32CF27A00ED2}"/>
                </a:ext>
              </a:extLst>
            </p:cNvPr>
            <p:cNvSpPr/>
            <p:nvPr/>
          </p:nvSpPr>
          <p:spPr>
            <a:xfrm>
              <a:off x="21312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4" name="타원 853">
              <a:extLst>
                <a:ext uri="{FF2B5EF4-FFF2-40B4-BE49-F238E27FC236}">
                  <a16:creationId xmlns:a16="http://schemas.microsoft.com/office/drawing/2014/main" id="{E357AAF7-7B86-4900-B085-082EF4603354}"/>
                </a:ext>
              </a:extLst>
            </p:cNvPr>
            <p:cNvSpPr/>
            <p:nvPr/>
          </p:nvSpPr>
          <p:spPr>
            <a:xfrm>
              <a:off x="22836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5" name="타원 854">
              <a:extLst>
                <a:ext uri="{FF2B5EF4-FFF2-40B4-BE49-F238E27FC236}">
                  <a16:creationId xmlns:a16="http://schemas.microsoft.com/office/drawing/2014/main" id="{37449D16-FE73-48D0-994F-08A9D168E8E0}"/>
                </a:ext>
              </a:extLst>
            </p:cNvPr>
            <p:cNvSpPr/>
            <p:nvPr/>
          </p:nvSpPr>
          <p:spPr>
            <a:xfrm>
              <a:off x="24360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6" name="타원 855">
              <a:extLst>
                <a:ext uri="{FF2B5EF4-FFF2-40B4-BE49-F238E27FC236}">
                  <a16:creationId xmlns:a16="http://schemas.microsoft.com/office/drawing/2014/main" id="{474AB65D-4689-40B5-A81F-D0AC9207695C}"/>
                </a:ext>
              </a:extLst>
            </p:cNvPr>
            <p:cNvSpPr/>
            <p:nvPr/>
          </p:nvSpPr>
          <p:spPr>
            <a:xfrm>
              <a:off x="2588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7" name="그룹 856">
            <a:extLst>
              <a:ext uri="{FF2B5EF4-FFF2-40B4-BE49-F238E27FC236}">
                <a16:creationId xmlns:a16="http://schemas.microsoft.com/office/drawing/2014/main" id="{3292FDDA-2FFF-4B32-8BE9-43081584B10B}"/>
              </a:ext>
            </a:extLst>
          </p:cNvPr>
          <p:cNvGrpSpPr/>
          <p:nvPr/>
        </p:nvGrpSpPr>
        <p:grpSpPr>
          <a:xfrm>
            <a:off x="5727227" y="1782650"/>
            <a:ext cx="1614486" cy="90486"/>
            <a:chOff x="1064420" y="3349724"/>
            <a:chExt cx="1614486" cy="90486"/>
          </a:xfrm>
        </p:grpSpPr>
        <p:sp>
          <p:nvSpPr>
            <p:cNvPr id="858" name="타원 857">
              <a:extLst>
                <a:ext uri="{FF2B5EF4-FFF2-40B4-BE49-F238E27FC236}">
                  <a16:creationId xmlns:a16="http://schemas.microsoft.com/office/drawing/2014/main" id="{13B6B16D-F5EF-47F8-8E79-53C1C6213BDB}"/>
                </a:ext>
              </a:extLst>
            </p:cNvPr>
            <p:cNvSpPr/>
            <p:nvPr/>
          </p:nvSpPr>
          <p:spPr>
            <a:xfrm>
              <a:off x="1064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9" name="타원 858">
              <a:extLst>
                <a:ext uri="{FF2B5EF4-FFF2-40B4-BE49-F238E27FC236}">
                  <a16:creationId xmlns:a16="http://schemas.microsoft.com/office/drawing/2014/main" id="{4C4C4409-1774-4217-BA71-40A1FF9B1923}"/>
                </a:ext>
              </a:extLst>
            </p:cNvPr>
            <p:cNvSpPr/>
            <p:nvPr/>
          </p:nvSpPr>
          <p:spPr>
            <a:xfrm>
              <a:off x="12168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0" name="타원 859">
              <a:extLst>
                <a:ext uri="{FF2B5EF4-FFF2-40B4-BE49-F238E27FC236}">
                  <a16:creationId xmlns:a16="http://schemas.microsoft.com/office/drawing/2014/main" id="{A04F2453-E576-4A1E-8603-8876B16B69E3}"/>
                </a:ext>
              </a:extLst>
            </p:cNvPr>
            <p:cNvSpPr/>
            <p:nvPr/>
          </p:nvSpPr>
          <p:spPr>
            <a:xfrm>
              <a:off x="13692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1" name="타원 860">
              <a:extLst>
                <a:ext uri="{FF2B5EF4-FFF2-40B4-BE49-F238E27FC236}">
                  <a16:creationId xmlns:a16="http://schemas.microsoft.com/office/drawing/2014/main" id="{5AC37C51-76DA-4633-91A0-BC7E5DAD4419}"/>
                </a:ext>
              </a:extLst>
            </p:cNvPr>
            <p:cNvSpPr/>
            <p:nvPr/>
          </p:nvSpPr>
          <p:spPr>
            <a:xfrm>
              <a:off x="15216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2" name="타원 861">
              <a:extLst>
                <a:ext uri="{FF2B5EF4-FFF2-40B4-BE49-F238E27FC236}">
                  <a16:creationId xmlns:a16="http://schemas.microsoft.com/office/drawing/2014/main" id="{0B45EA10-262E-405E-9973-968DF3A81EE1}"/>
                </a:ext>
              </a:extLst>
            </p:cNvPr>
            <p:cNvSpPr/>
            <p:nvPr/>
          </p:nvSpPr>
          <p:spPr>
            <a:xfrm>
              <a:off x="16740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3" name="타원 862">
              <a:extLst>
                <a:ext uri="{FF2B5EF4-FFF2-40B4-BE49-F238E27FC236}">
                  <a16:creationId xmlns:a16="http://schemas.microsoft.com/office/drawing/2014/main" id="{703F6D42-6144-46EE-AFD4-A37575EC75FD}"/>
                </a:ext>
              </a:extLst>
            </p:cNvPr>
            <p:cNvSpPr/>
            <p:nvPr/>
          </p:nvSpPr>
          <p:spPr>
            <a:xfrm>
              <a:off x="1826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4" name="타원 863">
              <a:extLst>
                <a:ext uri="{FF2B5EF4-FFF2-40B4-BE49-F238E27FC236}">
                  <a16:creationId xmlns:a16="http://schemas.microsoft.com/office/drawing/2014/main" id="{21086132-A50B-4E53-919C-71B8619850EA}"/>
                </a:ext>
              </a:extLst>
            </p:cNvPr>
            <p:cNvSpPr/>
            <p:nvPr/>
          </p:nvSpPr>
          <p:spPr>
            <a:xfrm>
              <a:off x="19788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5" name="타원 864">
              <a:extLst>
                <a:ext uri="{FF2B5EF4-FFF2-40B4-BE49-F238E27FC236}">
                  <a16:creationId xmlns:a16="http://schemas.microsoft.com/office/drawing/2014/main" id="{BE67D88B-BD66-482E-A0BF-F33B96658869}"/>
                </a:ext>
              </a:extLst>
            </p:cNvPr>
            <p:cNvSpPr/>
            <p:nvPr/>
          </p:nvSpPr>
          <p:spPr>
            <a:xfrm>
              <a:off x="21312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6" name="타원 865">
              <a:extLst>
                <a:ext uri="{FF2B5EF4-FFF2-40B4-BE49-F238E27FC236}">
                  <a16:creationId xmlns:a16="http://schemas.microsoft.com/office/drawing/2014/main" id="{2CAD3517-B35F-4E4D-8188-75CC679FF634}"/>
                </a:ext>
              </a:extLst>
            </p:cNvPr>
            <p:cNvSpPr/>
            <p:nvPr/>
          </p:nvSpPr>
          <p:spPr>
            <a:xfrm>
              <a:off x="22836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7" name="타원 866">
              <a:extLst>
                <a:ext uri="{FF2B5EF4-FFF2-40B4-BE49-F238E27FC236}">
                  <a16:creationId xmlns:a16="http://schemas.microsoft.com/office/drawing/2014/main" id="{D6DFE21E-FC2A-449D-B4A5-3AA9F5852421}"/>
                </a:ext>
              </a:extLst>
            </p:cNvPr>
            <p:cNvSpPr/>
            <p:nvPr/>
          </p:nvSpPr>
          <p:spPr>
            <a:xfrm>
              <a:off x="24360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8" name="타원 867">
              <a:extLst>
                <a:ext uri="{FF2B5EF4-FFF2-40B4-BE49-F238E27FC236}">
                  <a16:creationId xmlns:a16="http://schemas.microsoft.com/office/drawing/2014/main" id="{538D547E-B01A-48DA-AB8E-7699076D24B2}"/>
                </a:ext>
              </a:extLst>
            </p:cNvPr>
            <p:cNvSpPr/>
            <p:nvPr/>
          </p:nvSpPr>
          <p:spPr>
            <a:xfrm>
              <a:off x="2588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9" name="그룹 868">
            <a:extLst>
              <a:ext uri="{FF2B5EF4-FFF2-40B4-BE49-F238E27FC236}">
                <a16:creationId xmlns:a16="http://schemas.microsoft.com/office/drawing/2014/main" id="{3FFC62FB-A0CE-4BA8-941B-EC72556FCBF3}"/>
              </a:ext>
            </a:extLst>
          </p:cNvPr>
          <p:cNvGrpSpPr/>
          <p:nvPr/>
        </p:nvGrpSpPr>
        <p:grpSpPr>
          <a:xfrm>
            <a:off x="7841591" y="1782650"/>
            <a:ext cx="1614486" cy="90486"/>
            <a:chOff x="1064420" y="3349724"/>
            <a:chExt cx="1614486" cy="90486"/>
          </a:xfrm>
        </p:grpSpPr>
        <p:sp>
          <p:nvSpPr>
            <p:cNvPr id="870" name="타원 869">
              <a:extLst>
                <a:ext uri="{FF2B5EF4-FFF2-40B4-BE49-F238E27FC236}">
                  <a16:creationId xmlns:a16="http://schemas.microsoft.com/office/drawing/2014/main" id="{B6271177-907C-4A67-B562-D68BF1DD40E3}"/>
                </a:ext>
              </a:extLst>
            </p:cNvPr>
            <p:cNvSpPr/>
            <p:nvPr/>
          </p:nvSpPr>
          <p:spPr>
            <a:xfrm>
              <a:off x="1064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1" name="타원 870">
              <a:extLst>
                <a:ext uri="{FF2B5EF4-FFF2-40B4-BE49-F238E27FC236}">
                  <a16:creationId xmlns:a16="http://schemas.microsoft.com/office/drawing/2014/main" id="{4944E8D7-C870-41EE-821C-00B2F3CD5893}"/>
                </a:ext>
              </a:extLst>
            </p:cNvPr>
            <p:cNvSpPr/>
            <p:nvPr/>
          </p:nvSpPr>
          <p:spPr>
            <a:xfrm>
              <a:off x="12168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2" name="타원 871">
              <a:extLst>
                <a:ext uri="{FF2B5EF4-FFF2-40B4-BE49-F238E27FC236}">
                  <a16:creationId xmlns:a16="http://schemas.microsoft.com/office/drawing/2014/main" id="{F793F777-409A-4EB4-8D95-1B7E78808D51}"/>
                </a:ext>
              </a:extLst>
            </p:cNvPr>
            <p:cNvSpPr/>
            <p:nvPr/>
          </p:nvSpPr>
          <p:spPr>
            <a:xfrm>
              <a:off x="13692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3" name="타원 872">
              <a:extLst>
                <a:ext uri="{FF2B5EF4-FFF2-40B4-BE49-F238E27FC236}">
                  <a16:creationId xmlns:a16="http://schemas.microsoft.com/office/drawing/2014/main" id="{467D2106-BEB6-423B-9448-5E0B6A2A13C4}"/>
                </a:ext>
              </a:extLst>
            </p:cNvPr>
            <p:cNvSpPr/>
            <p:nvPr/>
          </p:nvSpPr>
          <p:spPr>
            <a:xfrm>
              <a:off x="15216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4" name="타원 873">
              <a:extLst>
                <a:ext uri="{FF2B5EF4-FFF2-40B4-BE49-F238E27FC236}">
                  <a16:creationId xmlns:a16="http://schemas.microsoft.com/office/drawing/2014/main" id="{CBA5D5E5-20DB-45AE-8AFD-C0B68FD93EDF}"/>
                </a:ext>
              </a:extLst>
            </p:cNvPr>
            <p:cNvSpPr/>
            <p:nvPr/>
          </p:nvSpPr>
          <p:spPr>
            <a:xfrm>
              <a:off x="16740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5" name="타원 874">
              <a:extLst>
                <a:ext uri="{FF2B5EF4-FFF2-40B4-BE49-F238E27FC236}">
                  <a16:creationId xmlns:a16="http://schemas.microsoft.com/office/drawing/2014/main" id="{55E33C12-193B-4240-8C44-54921E0A6167}"/>
                </a:ext>
              </a:extLst>
            </p:cNvPr>
            <p:cNvSpPr/>
            <p:nvPr/>
          </p:nvSpPr>
          <p:spPr>
            <a:xfrm>
              <a:off x="1826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6" name="타원 875">
              <a:extLst>
                <a:ext uri="{FF2B5EF4-FFF2-40B4-BE49-F238E27FC236}">
                  <a16:creationId xmlns:a16="http://schemas.microsoft.com/office/drawing/2014/main" id="{2193DE58-4DEF-4424-9459-C7911DD47997}"/>
                </a:ext>
              </a:extLst>
            </p:cNvPr>
            <p:cNvSpPr/>
            <p:nvPr/>
          </p:nvSpPr>
          <p:spPr>
            <a:xfrm>
              <a:off x="19788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7" name="타원 876">
              <a:extLst>
                <a:ext uri="{FF2B5EF4-FFF2-40B4-BE49-F238E27FC236}">
                  <a16:creationId xmlns:a16="http://schemas.microsoft.com/office/drawing/2014/main" id="{7AE3B29C-BD54-4EF2-828E-AC41690A1F4D}"/>
                </a:ext>
              </a:extLst>
            </p:cNvPr>
            <p:cNvSpPr/>
            <p:nvPr/>
          </p:nvSpPr>
          <p:spPr>
            <a:xfrm>
              <a:off x="21312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8" name="타원 877">
              <a:extLst>
                <a:ext uri="{FF2B5EF4-FFF2-40B4-BE49-F238E27FC236}">
                  <a16:creationId xmlns:a16="http://schemas.microsoft.com/office/drawing/2014/main" id="{3A160286-75C2-4AE0-91F7-22F9744A4AE3}"/>
                </a:ext>
              </a:extLst>
            </p:cNvPr>
            <p:cNvSpPr/>
            <p:nvPr/>
          </p:nvSpPr>
          <p:spPr>
            <a:xfrm>
              <a:off x="22836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9" name="타원 878">
              <a:extLst>
                <a:ext uri="{FF2B5EF4-FFF2-40B4-BE49-F238E27FC236}">
                  <a16:creationId xmlns:a16="http://schemas.microsoft.com/office/drawing/2014/main" id="{F91B6AB1-C7EB-41F2-8761-91849B134BB2}"/>
                </a:ext>
              </a:extLst>
            </p:cNvPr>
            <p:cNvSpPr/>
            <p:nvPr/>
          </p:nvSpPr>
          <p:spPr>
            <a:xfrm>
              <a:off x="24360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0" name="타원 879">
              <a:extLst>
                <a:ext uri="{FF2B5EF4-FFF2-40B4-BE49-F238E27FC236}">
                  <a16:creationId xmlns:a16="http://schemas.microsoft.com/office/drawing/2014/main" id="{27916E3B-870C-4DDC-88DB-5AD4ACA7C699}"/>
                </a:ext>
              </a:extLst>
            </p:cNvPr>
            <p:cNvSpPr/>
            <p:nvPr/>
          </p:nvSpPr>
          <p:spPr>
            <a:xfrm>
              <a:off x="2588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4" name="타원 883">
            <a:extLst>
              <a:ext uri="{FF2B5EF4-FFF2-40B4-BE49-F238E27FC236}">
                <a16:creationId xmlns:a16="http://schemas.microsoft.com/office/drawing/2014/main" id="{B52A10E3-C443-42F0-8F36-06BA22E7A1D7}"/>
              </a:ext>
            </a:extLst>
          </p:cNvPr>
          <p:cNvSpPr/>
          <p:nvPr/>
        </p:nvSpPr>
        <p:spPr>
          <a:xfrm>
            <a:off x="9870029" y="2893707"/>
            <a:ext cx="90486" cy="90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5" name="타원 884">
            <a:extLst>
              <a:ext uri="{FF2B5EF4-FFF2-40B4-BE49-F238E27FC236}">
                <a16:creationId xmlns:a16="http://schemas.microsoft.com/office/drawing/2014/main" id="{1794C7BB-8DA9-456A-ACD2-1FD3F136140E}"/>
              </a:ext>
            </a:extLst>
          </p:cNvPr>
          <p:cNvSpPr/>
          <p:nvPr/>
        </p:nvSpPr>
        <p:spPr>
          <a:xfrm>
            <a:off x="10022429" y="2803221"/>
            <a:ext cx="90486" cy="90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6" name="타원 885">
            <a:extLst>
              <a:ext uri="{FF2B5EF4-FFF2-40B4-BE49-F238E27FC236}">
                <a16:creationId xmlns:a16="http://schemas.microsoft.com/office/drawing/2014/main" id="{D8B7BD63-A4FB-4A36-9246-36E5AF6E1358}"/>
              </a:ext>
            </a:extLst>
          </p:cNvPr>
          <p:cNvSpPr/>
          <p:nvPr/>
        </p:nvSpPr>
        <p:spPr>
          <a:xfrm>
            <a:off x="10174829" y="2710353"/>
            <a:ext cx="90486" cy="9048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7" name="타원 886">
            <a:extLst>
              <a:ext uri="{FF2B5EF4-FFF2-40B4-BE49-F238E27FC236}">
                <a16:creationId xmlns:a16="http://schemas.microsoft.com/office/drawing/2014/main" id="{2C1668A8-C2B2-47A9-BE35-E0C238B46D8C}"/>
              </a:ext>
            </a:extLst>
          </p:cNvPr>
          <p:cNvSpPr/>
          <p:nvPr/>
        </p:nvSpPr>
        <p:spPr>
          <a:xfrm>
            <a:off x="10327229" y="2803221"/>
            <a:ext cx="90486" cy="90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1" name="타원 890">
            <a:extLst>
              <a:ext uri="{FF2B5EF4-FFF2-40B4-BE49-F238E27FC236}">
                <a16:creationId xmlns:a16="http://schemas.microsoft.com/office/drawing/2014/main" id="{087FD6D8-930B-4C8A-86BD-D2D1B42C951A}"/>
              </a:ext>
            </a:extLst>
          </p:cNvPr>
          <p:cNvSpPr/>
          <p:nvPr/>
        </p:nvSpPr>
        <p:spPr>
          <a:xfrm>
            <a:off x="10862534" y="2792107"/>
            <a:ext cx="90486" cy="90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2" name="타원 891">
            <a:extLst>
              <a:ext uri="{FF2B5EF4-FFF2-40B4-BE49-F238E27FC236}">
                <a16:creationId xmlns:a16="http://schemas.microsoft.com/office/drawing/2014/main" id="{8856FACD-9284-42C6-B10A-0301D252D54B}"/>
              </a:ext>
            </a:extLst>
          </p:cNvPr>
          <p:cNvSpPr/>
          <p:nvPr/>
        </p:nvSpPr>
        <p:spPr>
          <a:xfrm>
            <a:off x="11089229" y="2796075"/>
            <a:ext cx="90486" cy="90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3" name="타원 892">
            <a:extLst>
              <a:ext uri="{FF2B5EF4-FFF2-40B4-BE49-F238E27FC236}">
                <a16:creationId xmlns:a16="http://schemas.microsoft.com/office/drawing/2014/main" id="{183E0A7C-B583-4422-B902-83E1D25009DA}"/>
              </a:ext>
            </a:extLst>
          </p:cNvPr>
          <p:cNvSpPr/>
          <p:nvPr/>
        </p:nvSpPr>
        <p:spPr>
          <a:xfrm>
            <a:off x="11174954" y="4107570"/>
            <a:ext cx="90486" cy="995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5" name="직선 화살표 연결선 894">
            <a:extLst>
              <a:ext uri="{FF2B5EF4-FFF2-40B4-BE49-F238E27FC236}">
                <a16:creationId xmlns:a16="http://schemas.microsoft.com/office/drawing/2014/main" id="{62E88C5B-6BCC-4BF6-83D5-C59CE86625AC}"/>
              </a:ext>
            </a:extLst>
          </p:cNvPr>
          <p:cNvCxnSpPr>
            <a:cxnSpLocks/>
            <a:stCxn id="910" idx="0"/>
            <a:endCxn id="886" idx="4"/>
          </p:cNvCxnSpPr>
          <p:nvPr/>
        </p:nvCxnSpPr>
        <p:spPr>
          <a:xfrm flipV="1">
            <a:off x="10158158" y="2800839"/>
            <a:ext cx="61914" cy="13242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7" name="타원 896">
            <a:extLst>
              <a:ext uri="{FF2B5EF4-FFF2-40B4-BE49-F238E27FC236}">
                <a16:creationId xmlns:a16="http://schemas.microsoft.com/office/drawing/2014/main" id="{85135213-A1FC-48E4-96D7-77AFCC17D59C}"/>
              </a:ext>
            </a:extLst>
          </p:cNvPr>
          <p:cNvSpPr/>
          <p:nvPr/>
        </p:nvSpPr>
        <p:spPr>
          <a:xfrm>
            <a:off x="11260203" y="2807189"/>
            <a:ext cx="90486" cy="90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8" name="타원 897">
            <a:extLst>
              <a:ext uri="{FF2B5EF4-FFF2-40B4-BE49-F238E27FC236}">
                <a16:creationId xmlns:a16="http://schemas.microsoft.com/office/drawing/2014/main" id="{87133309-395B-4FA0-88F2-688FFD05D089}"/>
              </a:ext>
            </a:extLst>
          </p:cNvPr>
          <p:cNvSpPr/>
          <p:nvPr/>
        </p:nvSpPr>
        <p:spPr>
          <a:xfrm>
            <a:off x="11434511" y="2842188"/>
            <a:ext cx="90486" cy="90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9" name="직선 화살표 연결선 898">
            <a:extLst>
              <a:ext uri="{FF2B5EF4-FFF2-40B4-BE49-F238E27FC236}">
                <a16:creationId xmlns:a16="http://schemas.microsoft.com/office/drawing/2014/main" id="{C93C1F7B-F096-4ECC-9FFA-892D6888F4C1}"/>
              </a:ext>
            </a:extLst>
          </p:cNvPr>
          <p:cNvCxnSpPr>
            <a:cxnSpLocks/>
            <a:stCxn id="893" idx="0"/>
            <a:endCxn id="897" idx="3"/>
          </p:cNvCxnSpPr>
          <p:nvPr/>
        </p:nvCxnSpPr>
        <p:spPr>
          <a:xfrm flipV="1">
            <a:off x="11220197" y="2884424"/>
            <a:ext cx="53257" cy="122314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4" name="타원 903">
            <a:extLst>
              <a:ext uri="{FF2B5EF4-FFF2-40B4-BE49-F238E27FC236}">
                <a16:creationId xmlns:a16="http://schemas.microsoft.com/office/drawing/2014/main" id="{357F3703-8288-416E-8F91-F0D5C789A4CD}"/>
              </a:ext>
            </a:extLst>
          </p:cNvPr>
          <p:cNvSpPr/>
          <p:nvPr/>
        </p:nvSpPr>
        <p:spPr>
          <a:xfrm>
            <a:off x="10452960" y="2897749"/>
            <a:ext cx="90486" cy="90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5" name="타원 904">
            <a:extLst>
              <a:ext uri="{FF2B5EF4-FFF2-40B4-BE49-F238E27FC236}">
                <a16:creationId xmlns:a16="http://schemas.microsoft.com/office/drawing/2014/main" id="{4550EFC3-2993-4B72-B7EA-45A6C8DEE6FB}"/>
              </a:ext>
            </a:extLst>
          </p:cNvPr>
          <p:cNvSpPr/>
          <p:nvPr/>
        </p:nvSpPr>
        <p:spPr>
          <a:xfrm>
            <a:off x="11615559" y="2829488"/>
            <a:ext cx="90486" cy="90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0" name="타원 909">
            <a:extLst>
              <a:ext uri="{FF2B5EF4-FFF2-40B4-BE49-F238E27FC236}">
                <a16:creationId xmlns:a16="http://schemas.microsoft.com/office/drawing/2014/main" id="{E2D575E4-7A45-4A22-87FB-730FE85D2B2E}"/>
              </a:ext>
            </a:extLst>
          </p:cNvPr>
          <p:cNvSpPr/>
          <p:nvPr/>
        </p:nvSpPr>
        <p:spPr>
          <a:xfrm>
            <a:off x="10112915" y="4125082"/>
            <a:ext cx="90486" cy="995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4" name="직사각형 913">
            <a:extLst>
              <a:ext uri="{FF2B5EF4-FFF2-40B4-BE49-F238E27FC236}">
                <a16:creationId xmlns:a16="http://schemas.microsoft.com/office/drawing/2014/main" id="{592B4EA1-451B-4C54-9BC0-208A5730E1B2}"/>
              </a:ext>
            </a:extLst>
          </p:cNvPr>
          <p:cNvSpPr/>
          <p:nvPr/>
        </p:nvSpPr>
        <p:spPr>
          <a:xfrm>
            <a:off x="420686" y="1317400"/>
            <a:ext cx="63020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/>
              <a:t>1)  1</a:t>
            </a:r>
            <a:r>
              <a:rPr lang="ko-KR" altLang="en-US" sz="1400" dirty="0"/>
              <a:t>번의 </a:t>
            </a:r>
            <a:r>
              <a:rPr lang="en-US" altLang="ko-KR" sz="1400" dirty="0"/>
              <a:t>Sweep </a:t>
            </a:r>
            <a:r>
              <a:rPr lang="ko-KR" altLang="en-US" sz="1400" dirty="0"/>
              <a:t>데이터를 </a:t>
            </a:r>
            <a:r>
              <a:rPr lang="en-US" altLang="ko-KR" sz="1400" dirty="0"/>
              <a:t>4</a:t>
            </a:r>
            <a:r>
              <a:rPr lang="ko-KR" altLang="en-US" sz="1400" dirty="0"/>
              <a:t>개의 균등한 </a:t>
            </a:r>
            <a:r>
              <a:rPr lang="en-US" altLang="ko-KR" sz="1400" dirty="0"/>
              <a:t>Subregion</a:t>
            </a:r>
            <a:r>
              <a:rPr lang="ko-KR" altLang="en-US" sz="1400" dirty="0"/>
              <a:t>으로 구분한 다음</a:t>
            </a:r>
            <a:r>
              <a:rPr lang="en-US" altLang="ko-KR" sz="1400" dirty="0"/>
              <a:t>. </a:t>
            </a:r>
          </a:p>
        </p:txBody>
      </p:sp>
      <p:pic>
        <p:nvPicPr>
          <p:cNvPr id="915" name="그림 914">
            <a:extLst>
              <a:ext uri="{FF2B5EF4-FFF2-40B4-BE49-F238E27FC236}">
                <a16:creationId xmlns:a16="http://schemas.microsoft.com/office/drawing/2014/main" id="{604692BC-CB2D-4226-8986-287D5F904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447" y="2046956"/>
            <a:ext cx="789273" cy="343290"/>
          </a:xfrm>
          <a:prstGeom prst="rect">
            <a:avLst/>
          </a:prstGeom>
        </p:spPr>
      </p:pic>
      <p:sp>
        <p:nvSpPr>
          <p:cNvPr id="916" name="직사각형 915">
            <a:extLst>
              <a:ext uri="{FF2B5EF4-FFF2-40B4-BE49-F238E27FC236}">
                <a16:creationId xmlns:a16="http://schemas.microsoft.com/office/drawing/2014/main" id="{466E32B4-ADB5-4666-9D97-D22C916FCE4A}"/>
              </a:ext>
            </a:extLst>
          </p:cNvPr>
          <p:cNvSpPr/>
          <p:nvPr/>
        </p:nvSpPr>
        <p:spPr>
          <a:xfrm>
            <a:off x="456926" y="1981421"/>
            <a:ext cx="111502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/>
              <a:t>2)  </a:t>
            </a:r>
            <a:r>
              <a:rPr lang="ko-KR" altLang="en-US" sz="1400" dirty="0"/>
              <a:t>각 점의 </a:t>
            </a:r>
            <a:r>
              <a:rPr lang="en-US" altLang="ko-KR" sz="1400" dirty="0"/>
              <a:t>c </a:t>
            </a:r>
            <a:r>
              <a:rPr lang="ko-KR" altLang="en-US" sz="1400" dirty="0"/>
              <a:t>값을 계산하여 정렬하고</a:t>
            </a:r>
            <a:r>
              <a:rPr lang="en-US" altLang="ko-KR" sz="1400" dirty="0"/>
              <a:t>, </a:t>
            </a:r>
            <a:r>
              <a:rPr lang="ko-KR" altLang="en-US" sz="1400" dirty="0"/>
              <a:t>점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의 </a:t>
            </a:r>
            <a:r>
              <a:rPr lang="en-US" altLang="ko-KR" sz="1400" dirty="0"/>
              <a:t>c </a:t>
            </a:r>
            <a:r>
              <a:rPr lang="ko-KR" altLang="en-US" sz="1400" dirty="0"/>
              <a:t>값이 </a:t>
            </a:r>
            <a:r>
              <a:rPr lang="ko-KR" altLang="en-US" sz="1400" dirty="0" err="1"/>
              <a:t>일정값</a:t>
            </a:r>
            <a:r>
              <a:rPr lang="ko-KR" altLang="en-US" sz="1400" dirty="0"/>
              <a:t> 이상이거나</a:t>
            </a:r>
            <a:r>
              <a:rPr lang="en-US" altLang="ko-KR" sz="1400" dirty="0"/>
              <a:t>, </a:t>
            </a:r>
            <a:r>
              <a:rPr lang="ko-KR" altLang="en-US" sz="1400" dirty="0"/>
              <a:t>이하일 경우를 선별한다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    Sub-region </a:t>
            </a:r>
            <a:r>
              <a:rPr lang="ko-KR" altLang="en-US" sz="1400" dirty="0"/>
              <a:t>별로 </a:t>
            </a:r>
            <a:r>
              <a:rPr lang="ko-KR" altLang="en-US" sz="1400" dirty="0" err="1"/>
              <a:t>큰값</a:t>
            </a:r>
            <a:r>
              <a:rPr lang="ko-KR" altLang="en-US" sz="1400" dirty="0"/>
              <a:t> 순서로 </a:t>
            </a:r>
            <a:r>
              <a:rPr lang="en-US" altLang="ko-KR" sz="1400" dirty="0"/>
              <a:t>2</a:t>
            </a:r>
            <a:r>
              <a:rPr lang="ko-KR" altLang="en-US" sz="1400" dirty="0"/>
              <a:t>개를 </a:t>
            </a:r>
            <a:r>
              <a:rPr lang="en-US" altLang="ko-KR" sz="1400" dirty="0"/>
              <a:t>Edge point</a:t>
            </a:r>
            <a:r>
              <a:rPr lang="ko-KR" altLang="en-US" sz="1400" dirty="0"/>
              <a:t>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작은값</a:t>
            </a:r>
            <a:r>
              <a:rPr lang="ko-KR" altLang="en-US" sz="1400" dirty="0"/>
              <a:t> 순서로 </a:t>
            </a:r>
            <a:r>
              <a:rPr lang="en-US" altLang="ko-KR" sz="1400" dirty="0"/>
              <a:t>4</a:t>
            </a:r>
            <a:r>
              <a:rPr lang="ko-KR" altLang="en-US" sz="1400" dirty="0"/>
              <a:t>개를 </a:t>
            </a:r>
            <a:r>
              <a:rPr lang="en-US" altLang="ko-KR" sz="1400" dirty="0"/>
              <a:t>Planar point </a:t>
            </a:r>
            <a:r>
              <a:rPr lang="ko-KR" altLang="en-US" sz="1400" dirty="0"/>
              <a:t>로 설정한다</a:t>
            </a:r>
            <a:r>
              <a:rPr lang="en-US" altLang="ko-KR" sz="1400" dirty="0"/>
              <a:t>.</a:t>
            </a:r>
          </a:p>
        </p:txBody>
      </p:sp>
      <p:pic>
        <p:nvPicPr>
          <p:cNvPr id="917" name="그림 916">
            <a:extLst>
              <a:ext uri="{FF2B5EF4-FFF2-40B4-BE49-F238E27FC236}">
                <a16:creationId xmlns:a16="http://schemas.microsoft.com/office/drawing/2014/main" id="{1A62E92C-1D38-46C7-8759-C3C79A4854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64" t="4290"/>
          <a:stretch/>
        </p:blipFill>
        <p:spPr>
          <a:xfrm>
            <a:off x="8192160" y="4827871"/>
            <a:ext cx="2527833" cy="1658363"/>
          </a:xfrm>
          <a:prstGeom prst="rect">
            <a:avLst/>
          </a:prstGeom>
        </p:spPr>
      </p:pic>
      <p:pic>
        <p:nvPicPr>
          <p:cNvPr id="918" name="그림 917">
            <a:extLst>
              <a:ext uri="{FF2B5EF4-FFF2-40B4-BE49-F238E27FC236}">
                <a16:creationId xmlns:a16="http://schemas.microsoft.com/office/drawing/2014/main" id="{586AB718-AD64-4DF6-B4E8-37560F534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2" t="4290" r="68281"/>
          <a:stretch/>
        </p:blipFill>
        <p:spPr>
          <a:xfrm>
            <a:off x="3376781" y="4806330"/>
            <a:ext cx="1856259" cy="1658363"/>
          </a:xfrm>
          <a:prstGeom prst="rect">
            <a:avLst/>
          </a:prstGeom>
        </p:spPr>
      </p:pic>
      <p:sp>
        <p:nvSpPr>
          <p:cNvPr id="919" name="직사각형 918">
            <a:extLst>
              <a:ext uri="{FF2B5EF4-FFF2-40B4-BE49-F238E27FC236}">
                <a16:creationId xmlns:a16="http://schemas.microsoft.com/office/drawing/2014/main" id="{A2B06515-D956-4CBE-B3C8-5AAA48ACA5FC}"/>
              </a:ext>
            </a:extLst>
          </p:cNvPr>
          <p:cNvSpPr/>
          <p:nvPr/>
        </p:nvSpPr>
        <p:spPr>
          <a:xfrm>
            <a:off x="456926" y="3720838"/>
            <a:ext cx="111502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AutoNum type="arabicParenR" startAt="3"/>
            </a:pPr>
            <a:r>
              <a:rPr lang="ko-KR" altLang="en-US" sz="1400" dirty="0"/>
              <a:t>단</a:t>
            </a:r>
            <a:r>
              <a:rPr lang="en-US" altLang="ko-KR" sz="1400" dirty="0"/>
              <a:t>, </a:t>
            </a:r>
            <a:r>
              <a:rPr lang="ko-KR" altLang="en-US" sz="1400" dirty="0"/>
              <a:t>다음 조건의 점은 </a:t>
            </a:r>
            <a:r>
              <a:rPr lang="en-US" altLang="ko-KR" sz="1400" dirty="0"/>
              <a:t>Feature</a:t>
            </a:r>
            <a:r>
              <a:rPr lang="ko-KR" altLang="en-US" sz="1400" dirty="0"/>
              <a:t>에서 제외한다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주변에 </a:t>
            </a:r>
            <a:r>
              <a:rPr lang="en-US" altLang="ko-KR" sz="1400" dirty="0"/>
              <a:t>Feature </a:t>
            </a:r>
            <a:r>
              <a:rPr lang="ko-KR" altLang="en-US" sz="1400" dirty="0"/>
              <a:t>포인트가 있거나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- Beam</a:t>
            </a:r>
            <a:r>
              <a:rPr lang="ko-KR" altLang="en-US" sz="1400" dirty="0"/>
              <a:t>의 방향과 수평에 가까운 </a:t>
            </a:r>
            <a:r>
              <a:rPr lang="en-US" altLang="ko-KR" sz="1400" dirty="0"/>
              <a:t>Planar </a:t>
            </a:r>
            <a:r>
              <a:rPr lang="en-US" altLang="ko-KR" sz="1400" dirty="0">
                <a:sym typeface="Wingdings" panose="05000000000000000000" pitchFamily="2" charset="2"/>
              </a:rPr>
              <a:t> Planar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Point</a:t>
            </a:r>
            <a:r>
              <a:rPr lang="ko-KR" altLang="en-US" sz="1400" dirty="0">
                <a:sym typeface="Wingdings" panose="05000000000000000000" pitchFamily="2" charset="2"/>
              </a:rPr>
              <a:t>의 법선 벡터를 구하여 </a:t>
            </a:r>
            <a:r>
              <a:rPr lang="en-US" altLang="ko-KR" sz="1400" dirty="0">
                <a:sym typeface="Wingdings" panose="05000000000000000000" pitchFamily="2" charset="2"/>
              </a:rPr>
              <a:t>Beam</a:t>
            </a:r>
            <a:r>
              <a:rPr lang="ko-KR" altLang="en-US" sz="1400" dirty="0">
                <a:sym typeface="Wingdings" panose="05000000000000000000" pitchFamily="2" charset="2"/>
              </a:rPr>
              <a:t>과의 각도를 구하면 된다</a:t>
            </a:r>
            <a:r>
              <a:rPr lang="en-US" altLang="ko-KR" sz="1400" dirty="0">
                <a:sym typeface="Wingdings" panose="05000000000000000000" pitchFamily="2" charset="2"/>
              </a:rPr>
              <a:t>. </a:t>
            </a:r>
            <a:br>
              <a:rPr lang="en-US" altLang="ko-KR" sz="1400" dirty="0">
                <a:sym typeface="Wingdings" panose="05000000000000000000" pitchFamily="2" charset="2"/>
              </a:rPr>
            </a:br>
            <a:r>
              <a:rPr lang="en-US" altLang="ko-KR" sz="1400" dirty="0">
                <a:sym typeface="Wingdings" panose="05000000000000000000" pitchFamily="2" charset="2"/>
              </a:rPr>
              <a:t>- Beam</a:t>
            </a:r>
            <a:r>
              <a:rPr lang="ko-KR" altLang="en-US" sz="1400" dirty="0">
                <a:sym typeface="Wingdings" panose="05000000000000000000" pitchFamily="2" charset="2"/>
              </a:rPr>
              <a:t>의 음영에 의해 발생한 </a:t>
            </a:r>
            <a:r>
              <a:rPr lang="en-US" altLang="ko-KR" sz="1400" dirty="0">
                <a:sym typeface="Wingdings" panose="05000000000000000000" pitchFamily="2" charset="2"/>
              </a:rPr>
              <a:t>Edge  Beam</a:t>
            </a:r>
            <a:r>
              <a:rPr lang="ko-KR" altLang="en-US" sz="1400" dirty="0">
                <a:sym typeface="Wingdings" panose="05000000000000000000" pitchFamily="2" charset="2"/>
              </a:rPr>
              <a:t> 방향으로 특정 거리 이상 차이가 날 경우 제외한다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pic>
        <p:nvPicPr>
          <p:cNvPr id="920" name="그림 919">
            <a:extLst>
              <a:ext uri="{FF2B5EF4-FFF2-40B4-BE49-F238E27FC236}">
                <a16:creationId xmlns:a16="http://schemas.microsoft.com/office/drawing/2014/main" id="{AC6AFD1F-2E70-44A0-8DA0-93881DE9C1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96"/>
          <a:stretch/>
        </p:blipFill>
        <p:spPr>
          <a:xfrm>
            <a:off x="6032902" y="4773328"/>
            <a:ext cx="2203975" cy="1767447"/>
          </a:xfrm>
          <a:prstGeom prst="rect">
            <a:avLst/>
          </a:prstGeom>
        </p:spPr>
      </p:pic>
      <p:pic>
        <p:nvPicPr>
          <p:cNvPr id="921" name="그림 920">
            <a:extLst>
              <a:ext uri="{FF2B5EF4-FFF2-40B4-BE49-F238E27FC236}">
                <a16:creationId xmlns:a16="http://schemas.microsoft.com/office/drawing/2014/main" id="{2CA62533-6DE7-4DBD-8C5A-597E84EB7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95" y="4674945"/>
            <a:ext cx="2338813" cy="19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61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FB3F2-EC43-422C-B7CD-DB2B69D7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LiDAR Odometry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67B3C-BCC5-4808-99EA-9A8BFD00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55" y="806254"/>
            <a:ext cx="11220090" cy="346271"/>
          </a:xfrm>
        </p:spPr>
        <p:txBody>
          <a:bodyPr/>
          <a:lstStyle/>
          <a:p>
            <a:r>
              <a:rPr lang="en-US" altLang="ko-KR" dirty="0"/>
              <a:t>Registration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D58BA4-C718-4351-9F03-CB2B190BE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09" y="1102036"/>
            <a:ext cx="5429538" cy="20263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799570-C026-4744-911C-AA8465D73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09" r="3121"/>
          <a:stretch/>
        </p:blipFill>
        <p:spPr>
          <a:xfrm>
            <a:off x="485955" y="4881549"/>
            <a:ext cx="3416300" cy="19764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BC7798-B065-411A-8214-50E6BB0038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" t="13909" r="52196"/>
          <a:stretch/>
        </p:blipFill>
        <p:spPr>
          <a:xfrm>
            <a:off x="408063" y="3231088"/>
            <a:ext cx="3494192" cy="17015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5D4E9F-AD6B-429D-9D86-82CBFC23A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190" y="3429000"/>
            <a:ext cx="5961935" cy="13907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6D1C45-A108-4B71-8128-59E701EB2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89" y="4854712"/>
            <a:ext cx="5867109" cy="170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7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FB3F2-EC43-422C-B7CD-DB2B69D7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LiDAR Odometry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67B3C-BCC5-4808-99EA-9A8BFD00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55" y="806254"/>
            <a:ext cx="11220090" cy="346271"/>
          </a:xfrm>
        </p:spPr>
        <p:txBody>
          <a:bodyPr/>
          <a:lstStyle/>
          <a:p>
            <a:r>
              <a:rPr lang="en-US" altLang="ko-KR" dirty="0"/>
              <a:t>Motion Estimation : LiDAR is Moving!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91FBE5-9256-4286-A7F3-74244AEE3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241" y="1277742"/>
            <a:ext cx="4231924" cy="7053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2C1172-8E4D-4D23-AE04-E6BC6A0B6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5" y="1954234"/>
            <a:ext cx="3419295" cy="8658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BD4105-3DC9-484E-A805-06FA9FE541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181"/>
          <a:stretch/>
        </p:blipFill>
        <p:spPr>
          <a:xfrm>
            <a:off x="636763" y="2989461"/>
            <a:ext cx="4031031" cy="5343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8E45C4-76A5-4B5E-844F-311033556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5743" y="3589422"/>
            <a:ext cx="4157414" cy="40419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2A349F2-1109-4133-B1B7-1237533CA867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1967593" y="3370983"/>
            <a:ext cx="438150" cy="420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97A45F0-89BA-4EBB-8C88-11DDF75C2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5083" y="4108285"/>
            <a:ext cx="2414835" cy="5402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2CF9E3-F6E2-41F6-860F-EAC9EE023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3157" y="4523380"/>
            <a:ext cx="4139285" cy="54026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D6A8444-F096-4FC3-9290-D3C15195E8AA}"/>
              </a:ext>
            </a:extLst>
          </p:cNvPr>
          <p:cNvCxnSpPr>
            <a:cxnSpLocks/>
          </p:cNvCxnSpPr>
          <p:nvPr/>
        </p:nvCxnSpPr>
        <p:spPr>
          <a:xfrm flipV="1">
            <a:off x="6796768" y="4036725"/>
            <a:ext cx="76200" cy="2405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BDDF8DF-063C-41D9-AB44-CD29DA189674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181600" y="3966343"/>
            <a:ext cx="1543483" cy="412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8CE6943-113A-4BCD-8CBD-DD15FBDE5AF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241074" y="3993615"/>
            <a:ext cx="2322083" cy="799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C716D1B8-2067-4A62-B727-04658DD171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0798" y="1147420"/>
            <a:ext cx="4389120" cy="16380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35487EC-EDCA-4650-BD94-FB0401D3E8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9249" y="5351418"/>
            <a:ext cx="4294435" cy="5537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432A0C-9AE9-4E5C-9773-939552E4D0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1904" y="5960662"/>
            <a:ext cx="4411779" cy="41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7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E8C0B8D-E277-4BC2-9EF6-A33BB29DE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56" b="11830"/>
          <a:stretch/>
        </p:blipFill>
        <p:spPr>
          <a:xfrm>
            <a:off x="924619" y="2003907"/>
            <a:ext cx="4294435" cy="3904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6EDED4-D55E-4C2C-9C42-5AE9DFC13B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36"/>
          <a:stretch/>
        </p:blipFill>
        <p:spPr>
          <a:xfrm>
            <a:off x="807276" y="2374399"/>
            <a:ext cx="4411779" cy="380602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E2F0B2C-B90F-48AE-9442-168E69574795}"/>
              </a:ext>
            </a:extLst>
          </p:cNvPr>
          <p:cNvSpPr txBox="1">
            <a:spLocks/>
          </p:cNvSpPr>
          <p:nvPr/>
        </p:nvSpPr>
        <p:spPr>
          <a:xfrm>
            <a:off x="485955" y="806254"/>
            <a:ext cx="11220090" cy="346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Motion Estimation / Non-Linear </a:t>
            </a:r>
            <a:r>
              <a:rPr lang="en-US" altLang="ko-KR" dirty="0" err="1"/>
              <a:t>minization</a:t>
            </a:r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B6D98B2-E1D7-4335-A36E-1F741D4D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55" y="209400"/>
            <a:ext cx="11220090" cy="471637"/>
          </a:xfrm>
        </p:spPr>
        <p:txBody>
          <a:bodyPr/>
          <a:lstStyle/>
          <a:p>
            <a:r>
              <a:rPr lang="en-US" altLang="ko-KR" dirty="0"/>
              <a:t>LiDAR Odometry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1D4DA9-CD79-41D6-84A0-B70225943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76" y="2715375"/>
            <a:ext cx="4411779" cy="4134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19CD78-B4C0-4DCF-A077-9C9A8BE7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76" y="3126595"/>
            <a:ext cx="4411779" cy="4134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E8B90F-2204-4E54-8479-4FD7E563E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76" y="3535624"/>
            <a:ext cx="4411779" cy="4134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73B706-A4D6-4358-A204-7D2F7EED3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626" y="2250509"/>
            <a:ext cx="2352403" cy="6311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11495D9-DB8D-4107-8272-C211C4AF3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511" y="2959560"/>
            <a:ext cx="5601482" cy="514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465637-1105-4309-9A22-638FC648D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910" y="3793869"/>
            <a:ext cx="3838135" cy="25294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B97892-C142-4BDD-B773-88F09CBE672E}"/>
              </a:ext>
            </a:extLst>
          </p:cNvPr>
          <p:cNvSpPr/>
          <p:nvPr/>
        </p:nvSpPr>
        <p:spPr>
          <a:xfrm>
            <a:off x="8886195" y="6323314"/>
            <a:ext cx="2923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hlinkClick r:id="rId7"/>
              </a:rPr>
              <a:t>https://darkpgmr.tistory.com/142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E6B8C0-86F8-4375-A1D2-351F89EBD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56" b="11830"/>
          <a:stretch/>
        </p:blipFill>
        <p:spPr>
          <a:xfrm>
            <a:off x="924619" y="1638198"/>
            <a:ext cx="4294435" cy="39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3641"/>
      </p:ext>
    </p:extLst>
  </p:cSld>
  <p:clrMapOvr>
    <a:masterClrMapping/>
  </p:clrMapOvr>
</p:sld>
</file>

<file path=ppt/theme/theme1.xml><?xml version="1.0" encoding="utf-8"?>
<a:theme xmlns:a="http://schemas.openxmlformats.org/drawingml/2006/main" name="A Method for Registration of 3-D Shapes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 Method for Registration of 3-D Shapes</Template>
  <TotalTime>1881</TotalTime>
  <Words>626</Words>
  <Application>Microsoft Office PowerPoint</Application>
  <PresentationFormat>와이드스크린</PresentationFormat>
  <Paragraphs>80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Wingdings</vt:lpstr>
      <vt:lpstr>A Method for Registration of 3-D Shapes</vt:lpstr>
      <vt:lpstr>LOAM: Lidar Odometry and Mapping in Real-time</vt:lpstr>
      <vt:lpstr>Introduction</vt:lpstr>
      <vt:lpstr>PowerPoint 프레젠테이션</vt:lpstr>
      <vt:lpstr>Introduction</vt:lpstr>
      <vt:lpstr>System Overview</vt:lpstr>
      <vt:lpstr>LiDAR Odometry</vt:lpstr>
      <vt:lpstr>LiDAR Odometry</vt:lpstr>
      <vt:lpstr>LiDAR Odometry</vt:lpstr>
      <vt:lpstr>LiDAR Odometry</vt:lpstr>
      <vt:lpstr>LiDAR Odometry</vt:lpstr>
      <vt:lpstr>LiDAR Mapping</vt:lpstr>
      <vt:lpstr>Experiment</vt:lpstr>
      <vt:lpstr>After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LOAM: Lidar Odometry and Mapping in Real-time</dc:title>
  <dc:creator>송영국</dc:creator>
  <cp:lastModifiedBy>영국 송</cp:lastModifiedBy>
  <cp:revision>39</cp:revision>
  <dcterms:created xsi:type="dcterms:W3CDTF">2025-02-08T15:24:58Z</dcterms:created>
  <dcterms:modified xsi:type="dcterms:W3CDTF">2025-02-11T04:21:57Z</dcterms:modified>
</cp:coreProperties>
</file>